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  <p:sldMasterId id="2147483696" r:id="rId2"/>
  </p:sldMasterIdLst>
  <p:notesMasterIdLst>
    <p:notesMasterId r:id="rId30"/>
  </p:notesMasterIdLst>
  <p:sldIdLst>
    <p:sldId id="439" r:id="rId3"/>
    <p:sldId id="486" r:id="rId4"/>
    <p:sldId id="517" r:id="rId5"/>
    <p:sldId id="518" r:id="rId6"/>
    <p:sldId id="524" r:id="rId7"/>
    <p:sldId id="555" r:id="rId8"/>
    <p:sldId id="564" r:id="rId9"/>
    <p:sldId id="552" r:id="rId10"/>
    <p:sldId id="565" r:id="rId11"/>
    <p:sldId id="557" r:id="rId12"/>
    <p:sldId id="558" r:id="rId13"/>
    <p:sldId id="570" r:id="rId14"/>
    <p:sldId id="559" r:id="rId15"/>
    <p:sldId id="533" r:id="rId16"/>
    <p:sldId id="560" r:id="rId17"/>
    <p:sldId id="561" r:id="rId18"/>
    <p:sldId id="571" r:id="rId19"/>
    <p:sldId id="562" r:id="rId20"/>
    <p:sldId id="563" r:id="rId21"/>
    <p:sldId id="573" r:id="rId22"/>
    <p:sldId id="566" r:id="rId23"/>
    <p:sldId id="567" r:id="rId24"/>
    <p:sldId id="553" r:id="rId25"/>
    <p:sldId id="572" r:id="rId26"/>
    <p:sldId id="568" r:id="rId27"/>
    <p:sldId id="569" r:id="rId28"/>
    <p:sldId id="546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4A536EA1-840D-4170-A2A7-73BCD920B886}">
          <p14:sldIdLst>
            <p14:sldId id="439"/>
            <p14:sldId id="486"/>
            <p14:sldId id="517"/>
            <p14:sldId id="518"/>
            <p14:sldId id="524"/>
            <p14:sldId id="555"/>
            <p14:sldId id="564"/>
            <p14:sldId id="552"/>
            <p14:sldId id="565"/>
            <p14:sldId id="557"/>
            <p14:sldId id="558"/>
            <p14:sldId id="570"/>
            <p14:sldId id="559"/>
            <p14:sldId id="533"/>
            <p14:sldId id="560"/>
            <p14:sldId id="561"/>
            <p14:sldId id="571"/>
            <p14:sldId id="562"/>
            <p14:sldId id="563"/>
            <p14:sldId id="573"/>
            <p14:sldId id="566"/>
            <p14:sldId id="567"/>
            <p14:sldId id="553"/>
            <p14:sldId id="572"/>
            <p14:sldId id="568"/>
            <p14:sldId id="569"/>
            <p14:sldId id="54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C245"/>
    <a:srgbClr val="36B7B4"/>
    <a:srgbClr val="122B39"/>
    <a:srgbClr val="275E7D"/>
    <a:srgbClr val="EB5C2E"/>
    <a:srgbClr val="0063A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D03447BB-5D67-496B-8E87-E561075AD55C}" styleName="Dark Style 1 –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874" autoAdjust="0"/>
    <p:restoredTop sz="84530" autoAdjust="0"/>
  </p:normalViewPr>
  <p:slideViewPr>
    <p:cSldViewPr snapToGrid="0">
      <p:cViewPr>
        <p:scale>
          <a:sx n="149" d="100"/>
          <a:sy n="149" d="100"/>
        </p:scale>
        <p:origin x="1480" y="744"/>
      </p:cViewPr>
      <p:guideLst/>
    </p:cSldViewPr>
  </p:slideViewPr>
  <p:notesTextViewPr>
    <p:cViewPr>
      <p:scale>
        <a:sx n="385" d="100"/>
        <a:sy n="38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A5DA3C-BDF6-44EF-83ED-A29CA680A5AA}" type="datetimeFigureOut">
              <a:rPr lang="en-GB" smtClean="0"/>
              <a:t>12/03/2024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F1FA71-43BA-430C-A352-65181A5623E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38444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F1FA71-43BA-430C-A352-65181A5623E8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46135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Matching Process:</a:t>
            </a:r>
          </a:p>
          <a:p>
            <a:endParaRPr lang="en-US" dirty="0"/>
          </a:p>
          <a:p>
            <a:r>
              <a:rPr lang="en-US" dirty="0"/>
              <a:t>- Bulk of it is through embeddings (explained on next slide)</a:t>
            </a:r>
          </a:p>
          <a:p>
            <a:r>
              <a:rPr lang="en-US" dirty="0"/>
              <a:t>But also:</a:t>
            </a:r>
          </a:p>
          <a:p>
            <a:r>
              <a:rPr lang="en-US" dirty="0"/>
              <a:t>- preprocessing</a:t>
            </a:r>
          </a:p>
          <a:p>
            <a:r>
              <a:rPr lang="en-US" dirty="0"/>
              <a:t>– Experimental AI Enhancements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99E7C-E967-8045-B732-AC5CA1DDE54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6108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Matching Process:</a:t>
            </a:r>
          </a:p>
          <a:p>
            <a:endParaRPr lang="en-US" dirty="0"/>
          </a:p>
          <a:p>
            <a:r>
              <a:rPr lang="en-US" dirty="0"/>
              <a:t>- Bulk of it is through embeddings (explained on next slide)</a:t>
            </a:r>
          </a:p>
          <a:p>
            <a:r>
              <a:rPr lang="en-US" dirty="0"/>
              <a:t>But also:</a:t>
            </a:r>
          </a:p>
          <a:p>
            <a:r>
              <a:rPr lang="en-US" dirty="0"/>
              <a:t>- preprocessing</a:t>
            </a:r>
          </a:p>
          <a:p>
            <a:r>
              <a:rPr lang="en-US" dirty="0"/>
              <a:t>– Experimental AI Enhancements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99E7C-E967-8045-B732-AC5CA1DDE54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1869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Matching Process:</a:t>
            </a:r>
          </a:p>
          <a:p>
            <a:endParaRPr lang="en-US" dirty="0"/>
          </a:p>
          <a:p>
            <a:r>
              <a:rPr lang="en-US" dirty="0"/>
              <a:t>- Bulk of it is through embeddings (explained on next slide)</a:t>
            </a:r>
          </a:p>
          <a:p>
            <a:r>
              <a:rPr lang="en-US" dirty="0"/>
              <a:t>But also:</a:t>
            </a:r>
          </a:p>
          <a:p>
            <a:r>
              <a:rPr lang="en-US" dirty="0"/>
              <a:t>- preprocessing</a:t>
            </a:r>
          </a:p>
          <a:p>
            <a:r>
              <a:rPr lang="en-US" dirty="0"/>
              <a:t>– Experimental AI Enhancements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99E7C-E967-8045-B732-AC5CA1DDE54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8118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99E7C-E967-8045-B732-AC5CA1DDE54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0218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99E7C-E967-8045-B732-AC5CA1DDE54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4868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Everything you see on a website is defined w/ the HTML – though often obliquely and via other code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</a:t>
            </a:r>
            <a:endParaRPr lang="en-GB" dirty="0">
              <a:solidFill>
                <a:srgbClr val="F4C245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F1FA71-43BA-430C-A352-65181A5623E8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04579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Everything you see on a website is defined w/ the HTML – though often obliquely and via other code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</a:t>
            </a:r>
            <a:endParaRPr lang="en-GB" dirty="0">
              <a:solidFill>
                <a:srgbClr val="F4C245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F1FA71-43BA-430C-A352-65181A5623E8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83239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Everything you see on a website is defined w/ the HTML – though often obliquely and via other code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</a:t>
            </a:r>
            <a:endParaRPr lang="en-GB" dirty="0">
              <a:solidFill>
                <a:srgbClr val="F4C245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F1FA71-43BA-430C-A352-65181A5623E8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7272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Josh and I are part of the Economics Observatory at the SPP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F1FA71-43BA-430C-A352-65181A5623E8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71487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We’re going from supermarket websites to a huge database of prices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F1FA71-43BA-430C-A352-65181A5623E8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95708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We’re going from supermarket websites to a huge database of prices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F1FA71-43BA-430C-A352-65181A5623E8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12646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We’re going from supermarket websites to a huge database of prices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F1FA71-43BA-430C-A352-65181A5623E8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5100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Matching Process:</a:t>
            </a:r>
          </a:p>
          <a:p>
            <a:endParaRPr lang="en-US" dirty="0"/>
          </a:p>
          <a:p>
            <a:r>
              <a:rPr lang="en-US" dirty="0"/>
              <a:t>- Bulk of it is through embeddings (explained on next slide)</a:t>
            </a:r>
          </a:p>
          <a:p>
            <a:r>
              <a:rPr lang="en-US" dirty="0"/>
              <a:t>But also:</a:t>
            </a:r>
          </a:p>
          <a:p>
            <a:r>
              <a:rPr lang="en-US" dirty="0"/>
              <a:t>- preprocessing</a:t>
            </a:r>
          </a:p>
          <a:p>
            <a:r>
              <a:rPr lang="en-US" dirty="0"/>
              <a:t>– Experimental AI Enhancements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99E7C-E967-8045-B732-AC5CA1DDE54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3733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Matching Process:</a:t>
            </a:r>
          </a:p>
          <a:p>
            <a:endParaRPr lang="en-US" dirty="0"/>
          </a:p>
          <a:p>
            <a:r>
              <a:rPr lang="en-US" dirty="0"/>
              <a:t>- Bulk of it is through embeddings (explained on next slide)</a:t>
            </a:r>
          </a:p>
          <a:p>
            <a:r>
              <a:rPr lang="en-US" dirty="0"/>
              <a:t>But also:</a:t>
            </a:r>
          </a:p>
          <a:p>
            <a:r>
              <a:rPr lang="en-US" dirty="0"/>
              <a:t>- preprocessing</a:t>
            </a:r>
          </a:p>
          <a:p>
            <a:r>
              <a:rPr lang="en-US" dirty="0"/>
              <a:t>– Experimental AI Enhancements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99E7C-E967-8045-B732-AC5CA1DDE54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7451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438"/>
            <a:ext cx="9144000" cy="2387600"/>
          </a:xfrm>
        </p:spPr>
        <p:txBody>
          <a:bodyPr anchor="b"/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1962"/>
            <a:ext cx="9144000" cy="1655838"/>
          </a:xfrm>
        </p:spPr>
        <p:txBody>
          <a:bodyPr/>
          <a:lstStyle>
            <a:lvl1pPr marL="0" indent="0" algn="ctr">
              <a:buNone/>
              <a:defRPr sz="1600"/>
            </a:lvl1pPr>
            <a:lvl2pPr marL="304815" indent="0" algn="ctr">
              <a:buNone/>
              <a:defRPr sz="1333"/>
            </a:lvl2pPr>
            <a:lvl3pPr marL="609630" indent="0" algn="ctr">
              <a:buNone/>
              <a:defRPr sz="1200"/>
            </a:lvl3pPr>
            <a:lvl4pPr marL="914446" indent="0" algn="ctr">
              <a:buNone/>
              <a:defRPr sz="1067"/>
            </a:lvl4pPr>
            <a:lvl5pPr marL="1219261" indent="0" algn="ctr">
              <a:buNone/>
              <a:defRPr sz="1067"/>
            </a:lvl5pPr>
            <a:lvl6pPr marL="1524076" indent="0" algn="ctr">
              <a:buNone/>
              <a:defRPr sz="1067"/>
            </a:lvl6pPr>
            <a:lvl7pPr marL="1828891" indent="0" algn="ctr">
              <a:buNone/>
              <a:defRPr sz="1067"/>
            </a:lvl7pPr>
            <a:lvl8pPr marL="2133707" indent="0" algn="ctr">
              <a:buNone/>
              <a:defRPr sz="1067"/>
            </a:lvl8pPr>
            <a:lvl9pPr marL="2438522" indent="0" algn="ctr">
              <a:buNone/>
              <a:defRPr sz="1067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C077B-C732-49E5-B20E-05DE29246531}" type="datetimeFigureOut">
              <a:rPr lang="en-GB" smtClean="0"/>
              <a:t>12/03/2024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3DE02-910E-4DDA-B364-3691069864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08564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C077B-C732-49E5-B20E-05DE29246531}" type="datetimeFigureOut">
              <a:rPr lang="en-GB" smtClean="0"/>
              <a:t>12/03/2024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3DE02-910E-4DDA-B364-3691069864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53872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276"/>
            <a:ext cx="2628900" cy="58117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276"/>
            <a:ext cx="7785100" cy="58117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C077B-C732-49E5-B20E-05DE29246531}" type="datetimeFigureOut">
              <a:rPr lang="en-GB" smtClean="0"/>
              <a:t>12/03/2024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3DE02-910E-4DDA-B364-3691069864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14392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1D2DD-F029-4FB0-BB12-3B6037A6356B}" type="datetimeFigureOut">
              <a:rPr lang="en-GB" smtClean="0"/>
              <a:t>12/03/2024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30413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1D2DD-F029-4FB0-BB12-3B6037A6356B}" type="datetimeFigureOut">
              <a:rPr lang="en-GB" smtClean="0"/>
              <a:t>12/03/2024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77829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1D2DD-F029-4FB0-BB12-3B6037A6356B}" type="datetimeFigureOut">
              <a:rPr lang="en-GB" smtClean="0"/>
              <a:t>12/03/2024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04191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1D2DD-F029-4FB0-BB12-3B6037A6356B}" type="datetimeFigureOut">
              <a:rPr lang="en-GB" smtClean="0"/>
              <a:t>12/03/2024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14583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1D2DD-F029-4FB0-BB12-3B6037A6356B}" type="datetimeFigureOut">
              <a:rPr lang="en-GB" smtClean="0"/>
              <a:t>12/03/2024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062881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1D2DD-F029-4FB0-BB12-3B6037A6356B}" type="datetimeFigureOut">
              <a:rPr lang="en-GB" smtClean="0"/>
              <a:t>12/03/2024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113040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1D2DD-F029-4FB0-BB12-3B6037A6356B}" type="datetimeFigureOut">
              <a:rPr lang="en-GB" smtClean="0"/>
              <a:t>12/03/2024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621058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1D2DD-F029-4FB0-BB12-3B6037A6356B}" type="datetimeFigureOut">
              <a:rPr lang="en-GB" smtClean="0"/>
              <a:t>12/03/2024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49257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C077B-C732-49E5-B20E-05DE29246531}" type="datetimeFigureOut">
              <a:rPr lang="en-GB" smtClean="0"/>
              <a:t>12/03/2024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3DE02-910E-4DDA-B364-3691069864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318304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1D2DD-F029-4FB0-BB12-3B6037A6356B}" type="datetimeFigureOut">
              <a:rPr lang="en-GB" smtClean="0"/>
              <a:t>12/03/2024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577472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1D2DD-F029-4FB0-BB12-3B6037A6356B}" type="datetimeFigureOut">
              <a:rPr lang="en-GB" smtClean="0"/>
              <a:t>12/03/2024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069897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1D2DD-F029-4FB0-BB12-3B6037A6356B}" type="datetimeFigureOut">
              <a:rPr lang="en-GB" smtClean="0"/>
              <a:t>12/03/2024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85927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0267"/>
            <a:ext cx="10515600" cy="2852057"/>
          </a:xfrm>
        </p:spPr>
        <p:txBody>
          <a:bodyPr anchor="b"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8934"/>
            <a:ext cx="10515600" cy="1501019"/>
          </a:xfrm>
        </p:spPr>
        <p:txBody>
          <a:bodyPr/>
          <a:lstStyle>
            <a:lvl1pPr marL="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1pPr>
            <a:lvl2pPr marL="304815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2pPr>
            <a:lvl3pPr marL="60963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914446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4pPr>
            <a:lvl5pPr marL="1219261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5pPr>
            <a:lvl6pPr marL="1524076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6pPr>
            <a:lvl7pPr marL="1828891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7pPr>
            <a:lvl8pPr marL="2133707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8pPr>
            <a:lvl9pPr marL="2438522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C077B-C732-49E5-B20E-05DE29246531}" type="datetimeFigureOut">
              <a:rPr lang="en-GB" smtClean="0"/>
              <a:t>12/03/2024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3DE02-910E-4DDA-B364-3691069864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09267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172"/>
            <a:ext cx="5207000" cy="435186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46800" y="1825172"/>
            <a:ext cx="5207000" cy="435186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C077B-C732-49E5-B20E-05DE29246531}" type="datetimeFigureOut">
              <a:rPr lang="en-GB" smtClean="0"/>
              <a:t>12/03/2024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3DE02-910E-4DDA-B364-3691069864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48335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365276"/>
            <a:ext cx="10515600" cy="13256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317" y="1681238"/>
            <a:ext cx="5157259" cy="823686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0317" y="2504924"/>
            <a:ext cx="5157259" cy="368421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238"/>
            <a:ext cx="5183717" cy="823686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4924"/>
            <a:ext cx="5183717" cy="368421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C077B-C732-49E5-B20E-05DE29246531}" type="datetimeFigureOut">
              <a:rPr lang="en-GB" smtClean="0"/>
              <a:t>12/03/2024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3DE02-910E-4DDA-B364-3691069864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22568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C077B-C732-49E5-B20E-05DE29246531}" type="datetimeFigureOut">
              <a:rPr lang="en-GB" smtClean="0"/>
              <a:t>12/03/2024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3DE02-910E-4DDA-B364-3691069864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58327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C077B-C732-49E5-B20E-05DE29246531}" type="datetimeFigureOut">
              <a:rPr lang="en-GB" smtClean="0"/>
              <a:t>12/03/2024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3DE02-910E-4DDA-B364-3691069864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18664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457201"/>
            <a:ext cx="3931709" cy="1600200"/>
          </a:xfrm>
        </p:spPr>
        <p:txBody>
          <a:bodyPr anchor="b"/>
          <a:lstStyle>
            <a:lvl1pPr>
              <a:defRPr sz="2133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717" y="986972"/>
            <a:ext cx="6172200" cy="4874381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600"/>
            </a:lvl3pPr>
            <a:lvl4pPr>
              <a:defRPr sz="1333"/>
            </a:lvl4pPr>
            <a:lvl5pPr>
              <a:defRPr sz="1333"/>
            </a:lvl5pPr>
            <a:lvl6pPr>
              <a:defRPr sz="1333"/>
            </a:lvl6pPr>
            <a:lvl7pPr>
              <a:defRPr sz="1333"/>
            </a:lvl7pPr>
            <a:lvl8pPr>
              <a:defRPr sz="1333"/>
            </a:lvl8pPr>
            <a:lvl9pPr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7" y="2057400"/>
            <a:ext cx="3931709" cy="3811209"/>
          </a:xfrm>
        </p:spPr>
        <p:txBody>
          <a:bodyPr/>
          <a:lstStyle>
            <a:lvl1pPr marL="0" indent="0">
              <a:buNone/>
              <a:defRPr sz="1067"/>
            </a:lvl1pPr>
            <a:lvl2pPr marL="304815" indent="0">
              <a:buNone/>
              <a:defRPr sz="933"/>
            </a:lvl2pPr>
            <a:lvl3pPr marL="609630" indent="0">
              <a:buNone/>
              <a:defRPr sz="800"/>
            </a:lvl3pPr>
            <a:lvl4pPr marL="914446" indent="0">
              <a:buNone/>
              <a:defRPr sz="667"/>
            </a:lvl4pPr>
            <a:lvl5pPr marL="1219261" indent="0">
              <a:buNone/>
              <a:defRPr sz="667"/>
            </a:lvl5pPr>
            <a:lvl6pPr marL="1524076" indent="0">
              <a:buNone/>
              <a:defRPr sz="667"/>
            </a:lvl6pPr>
            <a:lvl7pPr marL="1828891" indent="0">
              <a:buNone/>
              <a:defRPr sz="667"/>
            </a:lvl7pPr>
            <a:lvl8pPr marL="2133707" indent="0">
              <a:buNone/>
              <a:defRPr sz="667"/>
            </a:lvl8pPr>
            <a:lvl9pPr marL="2438522" indent="0">
              <a:buNone/>
              <a:defRPr sz="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C077B-C732-49E5-B20E-05DE29246531}" type="datetimeFigureOut">
              <a:rPr lang="en-GB" smtClean="0"/>
              <a:t>12/03/2024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3DE02-910E-4DDA-B364-3691069864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55022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457201"/>
            <a:ext cx="3931709" cy="1600200"/>
          </a:xfrm>
        </p:spPr>
        <p:txBody>
          <a:bodyPr anchor="b"/>
          <a:lstStyle>
            <a:lvl1pPr>
              <a:defRPr sz="2133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717" y="986972"/>
            <a:ext cx="6172200" cy="4874381"/>
          </a:xfrm>
        </p:spPr>
        <p:txBody>
          <a:bodyPr/>
          <a:lstStyle>
            <a:lvl1pPr marL="0" indent="0">
              <a:buNone/>
              <a:defRPr sz="2133"/>
            </a:lvl1pPr>
            <a:lvl2pPr marL="304815" indent="0">
              <a:buNone/>
              <a:defRPr sz="1867"/>
            </a:lvl2pPr>
            <a:lvl3pPr marL="609630" indent="0">
              <a:buNone/>
              <a:defRPr sz="1600"/>
            </a:lvl3pPr>
            <a:lvl4pPr marL="914446" indent="0">
              <a:buNone/>
              <a:defRPr sz="1333"/>
            </a:lvl4pPr>
            <a:lvl5pPr marL="1219261" indent="0">
              <a:buNone/>
              <a:defRPr sz="1333"/>
            </a:lvl5pPr>
            <a:lvl6pPr marL="1524076" indent="0">
              <a:buNone/>
              <a:defRPr sz="1333"/>
            </a:lvl6pPr>
            <a:lvl7pPr marL="1828891" indent="0">
              <a:buNone/>
              <a:defRPr sz="1333"/>
            </a:lvl7pPr>
            <a:lvl8pPr marL="2133707" indent="0">
              <a:buNone/>
              <a:defRPr sz="1333"/>
            </a:lvl8pPr>
            <a:lvl9pPr marL="2438522" indent="0">
              <a:buNone/>
              <a:defRPr sz="1333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7" y="2057400"/>
            <a:ext cx="3931709" cy="3811209"/>
          </a:xfrm>
        </p:spPr>
        <p:txBody>
          <a:bodyPr/>
          <a:lstStyle>
            <a:lvl1pPr marL="0" indent="0">
              <a:buNone/>
              <a:defRPr sz="1067"/>
            </a:lvl1pPr>
            <a:lvl2pPr marL="304815" indent="0">
              <a:buNone/>
              <a:defRPr sz="933"/>
            </a:lvl2pPr>
            <a:lvl3pPr marL="609630" indent="0">
              <a:buNone/>
              <a:defRPr sz="800"/>
            </a:lvl3pPr>
            <a:lvl4pPr marL="914446" indent="0">
              <a:buNone/>
              <a:defRPr sz="667"/>
            </a:lvl4pPr>
            <a:lvl5pPr marL="1219261" indent="0">
              <a:buNone/>
              <a:defRPr sz="667"/>
            </a:lvl5pPr>
            <a:lvl6pPr marL="1524076" indent="0">
              <a:buNone/>
              <a:defRPr sz="667"/>
            </a:lvl6pPr>
            <a:lvl7pPr marL="1828891" indent="0">
              <a:buNone/>
              <a:defRPr sz="667"/>
            </a:lvl7pPr>
            <a:lvl8pPr marL="2133707" indent="0">
              <a:buNone/>
              <a:defRPr sz="667"/>
            </a:lvl8pPr>
            <a:lvl9pPr marL="2438522" indent="0">
              <a:buNone/>
              <a:defRPr sz="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C077B-C732-49E5-B20E-05DE29246531}" type="datetimeFigureOut">
              <a:rPr lang="en-GB" smtClean="0"/>
              <a:t>12/03/2024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3DE02-910E-4DDA-B364-3691069864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63302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E000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276"/>
            <a:ext cx="10515600" cy="13256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172"/>
            <a:ext cx="10515600" cy="43518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048"/>
            <a:ext cx="2743200" cy="3652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2C077B-C732-49E5-B20E-05DE29246531}" type="datetimeFigureOut">
              <a:rPr lang="en-GB" smtClean="0"/>
              <a:t>12/03/2024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048"/>
            <a:ext cx="4114800" cy="3652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048"/>
            <a:ext cx="2743200" cy="3652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23DE02-910E-4DDA-B364-3691069864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1194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609630" rtl="0" eaLnBrk="1" latinLnBrk="0" hangingPunct="1">
        <a:lnSpc>
          <a:spcPct val="90000"/>
        </a:lnSpc>
        <a:spcBef>
          <a:spcPct val="0"/>
        </a:spcBef>
        <a:buNone/>
        <a:defRPr sz="293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52408" indent="-152408" algn="l" defTabSz="60963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1pPr>
      <a:lvl2pPr marL="457223" indent="-152408" algn="l" defTabSz="609630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62038" indent="-152408" algn="l" defTabSz="609630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3pPr>
      <a:lvl4pPr marL="1066853" indent="-152408" algn="l" defTabSz="609630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69" indent="-152408" algn="l" defTabSz="609630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676484" indent="-152408" algn="l" defTabSz="609630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981299" indent="-152408" algn="l" defTabSz="609630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286114" indent="-152408" algn="l" defTabSz="609630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590930" indent="-152408" algn="l" defTabSz="609630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304815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60963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4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1926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52407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9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133707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438522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41D2DD-F029-4FB0-BB12-3B6037A6356B}" type="datetimeFigureOut">
              <a:rPr lang="en-GB" smtClean="0"/>
              <a:t>12/03/2024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90FCAE-95D1-470F-BBF3-A7303B6FB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34591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flying, outdoor object, web&#10;&#10;Description automatically generated">
            <a:extLst>
              <a:ext uri="{FF2B5EF4-FFF2-40B4-BE49-F238E27FC236}">
                <a16:creationId xmlns:a16="http://schemas.microsoft.com/office/drawing/2014/main" id="{7EC5CB00-17DC-42A2-AA50-C9508EB237A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73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5951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E2FE8-D24E-41DE-AA78-81A6ECA35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27" y="340080"/>
            <a:ext cx="10515600" cy="1325563"/>
          </a:xfrm>
          <a:solidFill>
            <a:srgbClr val="122B39"/>
          </a:solidFill>
        </p:spPr>
        <p:txBody>
          <a:bodyPr>
            <a:normAutofit/>
          </a:bodyPr>
          <a:lstStyle/>
          <a:p>
            <a:r>
              <a:rPr lang="en-GB" sz="54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Scraping in action</a:t>
            </a:r>
            <a:r>
              <a:rPr lang="en-GB" sz="72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  <a:endParaRPr lang="en-GB" dirty="0">
              <a:solidFill>
                <a:srgbClr val="F4C245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E0CEB46-74AC-475A-264D-5B3E27D4BD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127" y="1762224"/>
            <a:ext cx="11445948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GB" sz="26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Scraping at the </a:t>
            </a:r>
            <a:r>
              <a:rPr lang="en-GB" sz="26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Economics Observatory</a:t>
            </a:r>
            <a:r>
              <a:rPr lang="en-GB" sz="26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GB" sz="26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Prices Research</a:t>
            </a:r>
            <a:r>
              <a:rPr lang="en-GB" sz="26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: we scrape 95K prices a day from 7 British supermarkets to research inflation and trade. </a:t>
            </a:r>
            <a:r>
              <a:rPr lang="en-GB" sz="2600" dirty="0">
                <a:solidFill>
                  <a:schemeClr val="bg1">
                    <a:lumMod val="65000"/>
                  </a:schemeClr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(Davies and McEvoy, 2024; Davies and </a:t>
            </a:r>
            <a:r>
              <a:rPr lang="en-GB" sz="2600" dirty="0" err="1">
                <a:solidFill>
                  <a:schemeClr val="bg1">
                    <a:lumMod val="65000"/>
                  </a:schemeClr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Hellings</a:t>
            </a:r>
            <a:r>
              <a:rPr lang="en-GB" sz="2600" dirty="0">
                <a:solidFill>
                  <a:schemeClr val="bg1">
                    <a:lumMod val="65000"/>
                  </a:schemeClr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, 2024)</a:t>
            </a:r>
            <a:endParaRPr lang="en-GB" sz="2600" dirty="0">
              <a:solidFill>
                <a:schemeClr val="bg1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>
              <a:lnSpc>
                <a:spcPct val="150000"/>
              </a:lnSpc>
            </a:pPr>
            <a:r>
              <a:rPr lang="en-GB" sz="26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ECO API: </a:t>
            </a:r>
            <a:r>
              <a:rPr lang="en-GB" sz="26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we’re scraping national stats agencies to build an international data API</a:t>
            </a:r>
          </a:p>
          <a:p>
            <a:pPr>
              <a:lnSpc>
                <a:spcPct val="150000"/>
              </a:lnSpc>
            </a:pPr>
            <a:endParaRPr lang="en-GB" sz="2600" dirty="0">
              <a:solidFill>
                <a:schemeClr val="bg1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endParaRPr lang="en-GB" sz="2600" dirty="0">
              <a:solidFill>
                <a:srgbClr val="36B7B4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3769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E2FE8-D24E-41DE-AA78-81A6ECA35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27" y="340080"/>
            <a:ext cx="10515600" cy="1325563"/>
          </a:xfrm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en-GB" sz="5400" dirty="0">
                <a:solidFill>
                  <a:srgbClr val="122B39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Scraping Prices</a:t>
            </a:r>
            <a:r>
              <a:rPr lang="en-GB" sz="72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  <a:endParaRPr lang="en-GB" dirty="0">
              <a:solidFill>
                <a:srgbClr val="F4C245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D0047D-8EFE-2D38-99CF-EDA5644091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3196" y="1550582"/>
            <a:ext cx="3123613" cy="4551202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31338FCD-CEE3-72DF-3536-8C5C28DFDA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014882"/>
              </p:ext>
            </p:extLst>
          </p:nvPr>
        </p:nvGraphicFramePr>
        <p:xfrm>
          <a:off x="5487517" y="2515854"/>
          <a:ext cx="5331287" cy="2620658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357976">
                  <a:extLst>
                    <a:ext uri="{9D8B030D-6E8A-4147-A177-3AD203B41FA5}">
                      <a16:colId xmlns:a16="http://schemas.microsoft.com/office/drawing/2014/main" val="2795421936"/>
                    </a:ext>
                  </a:extLst>
                </a:gridCol>
                <a:gridCol w="1516699">
                  <a:extLst>
                    <a:ext uri="{9D8B030D-6E8A-4147-A177-3AD203B41FA5}">
                      <a16:colId xmlns:a16="http://schemas.microsoft.com/office/drawing/2014/main" val="1929908369"/>
                    </a:ext>
                  </a:extLst>
                </a:gridCol>
                <a:gridCol w="509217">
                  <a:extLst>
                    <a:ext uri="{9D8B030D-6E8A-4147-A177-3AD203B41FA5}">
                      <a16:colId xmlns:a16="http://schemas.microsoft.com/office/drawing/2014/main" val="3589030661"/>
                    </a:ext>
                  </a:extLst>
                </a:gridCol>
                <a:gridCol w="947395">
                  <a:extLst>
                    <a:ext uri="{9D8B030D-6E8A-4147-A177-3AD203B41FA5}">
                      <a16:colId xmlns:a16="http://schemas.microsoft.com/office/drawing/2014/main" val="1932374301"/>
                    </a:ext>
                  </a:extLst>
                </a:gridCol>
              </a:tblGrid>
              <a:tr h="321958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 dirty="0">
                          <a:effectLst/>
                          <a:latin typeface="Circular Std Book" panose="020B0604020101020102" pitchFamily="34" charset="77"/>
                          <a:cs typeface="Circular Std Book" panose="020B0604020101020102" pitchFamily="34" charset="77"/>
                        </a:rPr>
                        <a:t>Product Title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ircular Std Book" panose="020B0604020101020102" pitchFamily="34" charset="77"/>
                        <a:cs typeface="Circular Std Book" panose="020B0604020101020102" pitchFamily="34" charset="77"/>
                      </a:endParaRPr>
                    </a:p>
                  </a:txBody>
                  <a:tcPr marL="3622" marR="3622" marT="3622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 dirty="0">
                          <a:effectLst/>
                          <a:latin typeface="Circular Std Book" panose="020B0604020101020102" pitchFamily="34" charset="77"/>
                          <a:cs typeface="Circular Std Book" panose="020B0604020101020102" pitchFamily="34" charset="77"/>
                        </a:rPr>
                        <a:t>Category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ircular Std Book" panose="020B0604020101020102" pitchFamily="34" charset="77"/>
                        <a:cs typeface="Circular Std Book" panose="020B0604020101020102" pitchFamily="34" charset="77"/>
                      </a:endParaRPr>
                    </a:p>
                  </a:txBody>
                  <a:tcPr marL="3622" marR="3622" marT="3622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 dirty="0">
                          <a:effectLst/>
                          <a:latin typeface="Circular Std Book" panose="020B0604020101020102" pitchFamily="34" charset="77"/>
                          <a:cs typeface="Circular Std Book" panose="020B0604020101020102" pitchFamily="34" charset="77"/>
                        </a:rPr>
                        <a:t>Price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ircular Std Book" panose="020B0604020101020102" pitchFamily="34" charset="77"/>
                        <a:cs typeface="Circular Std Book" panose="020B0604020101020102" pitchFamily="34" charset="77"/>
                      </a:endParaRPr>
                    </a:p>
                  </a:txBody>
                  <a:tcPr marL="3622" marR="3622" marT="3622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ircular Std Book" panose="020B0604020101020102" pitchFamily="34" charset="77"/>
                          <a:cs typeface="Circular Std Book" panose="020B0604020101020102" pitchFamily="34" charset="77"/>
                        </a:rPr>
                        <a:t>Relative price</a:t>
                      </a:r>
                    </a:p>
                  </a:txBody>
                  <a:tcPr marL="3622" marR="3622" marT="3622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7122905"/>
                  </a:ext>
                </a:extLst>
              </a:tr>
              <a:tr h="622300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 dirty="0">
                          <a:effectLst/>
                          <a:latin typeface="Circular Std Book" panose="020B0604020101020102" pitchFamily="34" charset="77"/>
                          <a:cs typeface="Circular Std Book" panose="020B0604020101020102" pitchFamily="34" charset="77"/>
                        </a:rPr>
                        <a:t> Baker Street Burger Buns 6 Pack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ircular Std Book" panose="020B0604020101020102" pitchFamily="34" charset="77"/>
                        <a:cs typeface="Circular Std Book" panose="020B0604020101020102" pitchFamily="34" charset="77"/>
                      </a:endParaRPr>
                    </a:p>
                  </a:txBody>
                  <a:tcPr marL="3622" marR="3622" marT="362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 dirty="0">
                          <a:effectLst/>
                          <a:latin typeface="Circular Std Book" panose="020B0604020101020102" pitchFamily="34" charset="77"/>
                          <a:cs typeface="Circular Std Book" panose="020B0604020101020102" pitchFamily="34" charset="77"/>
                        </a:rPr>
                        <a:t>Bakery, Bread Rolls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ircular Std Book" panose="020B0604020101020102" pitchFamily="34" charset="77"/>
                        <a:cs typeface="Circular Std Book" panose="020B0604020101020102" pitchFamily="34" charset="77"/>
                      </a:endParaRPr>
                    </a:p>
                  </a:txBody>
                  <a:tcPr marL="3622" marR="3622" marT="362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 dirty="0">
                          <a:effectLst/>
                          <a:latin typeface="Circular Std Book" panose="020B0604020101020102" pitchFamily="34" charset="77"/>
                          <a:cs typeface="Circular Std Book" panose="020B0604020101020102" pitchFamily="34" charset="77"/>
                        </a:rPr>
                        <a:t>£1.50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ircular Std Book" panose="020B0604020101020102" pitchFamily="34" charset="77"/>
                        <a:cs typeface="Circular Std Book" panose="020B0604020101020102" pitchFamily="34" charset="77"/>
                      </a:endParaRPr>
                    </a:p>
                  </a:txBody>
                  <a:tcPr marL="3622" marR="3622" marT="362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ircular Std Book" panose="020B0604020101020102" pitchFamily="34" charset="77"/>
                          <a:cs typeface="Circular Std Book" panose="020B0604020101020102" pitchFamily="34" charset="77"/>
                        </a:rPr>
                        <a:t>£0.27/each</a:t>
                      </a:r>
                    </a:p>
                  </a:txBody>
                  <a:tcPr marL="3622" marR="3622" marT="3622" marB="0" anchor="b"/>
                </a:tc>
                <a:extLst>
                  <a:ext uri="{0D108BD9-81ED-4DB2-BD59-A6C34878D82A}">
                    <a16:rowId xmlns:a16="http://schemas.microsoft.com/office/drawing/2014/main" val="1056939491"/>
                  </a:ext>
                </a:extLst>
              </a:tr>
              <a:tr h="660400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 dirty="0">
                          <a:effectLst/>
                          <a:latin typeface="Circular Std Book" panose="020B0604020101020102" pitchFamily="34" charset="77"/>
                          <a:cs typeface="Circular Std Book" panose="020B0604020101020102" pitchFamily="34" charset="77"/>
                        </a:rPr>
                        <a:t>Baker Street 4 Hot Dog Rolls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ircular Std Book" panose="020B0604020101020102" pitchFamily="34" charset="77"/>
                        <a:cs typeface="Circular Std Book" panose="020B0604020101020102" pitchFamily="34" charset="77"/>
                      </a:endParaRPr>
                    </a:p>
                  </a:txBody>
                  <a:tcPr marL="3622" marR="3622" marT="362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 dirty="0">
                          <a:effectLst/>
                          <a:latin typeface="Circular Std Book" panose="020B0604020101020102" pitchFamily="34" charset="77"/>
                          <a:cs typeface="Circular Std Book" panose="020B0604020101020102" pitchFamily="34" charset="77"/>
                        </a:rPr>
                        <a:t>Bakery, Bread Rolls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ircular Std Book" panose="020B0604020101020102" pitchFamily="34" charset="77"/>
                        <a:cs typeface="Circular Std Book" panose="020B0604020101020102" pitchFamily="34" charset="77"/>
                      </a:endParaRPr>
                    </a:p>
                  </a:txBody>
                  <a:tcPr marL="3622" marR="3622" marT="362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 dirty="0">
                          <a:effectLst/>
                          <a:latin typeface="Circular Std Book" panose="020B0604020101020102" pitchFamily="34" charset="77"/>
                          <a:cs typeface="Circular Std Book" panose="020B0604020101020102" pitchFamily="34" charset="77"/>
                        </a:rPr>
                        <a:t>£1.60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ircular Std Book" panose="020B0604020101020102" pitchFamily="34" charset="77"/>
                        <a:cs typeface="Circular Std Book" panose="020B0604020101020102" pitchFamily="34" charset="77"/>
                      </a:endParaRPr>
                    </a:p>
                  </a:txBody>
                  <a:tcPr marL="3622" marR="3622" marT="362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ircular Std Book" panose="020B0604020101020102" pitchFamily="34" charset="77"/>
                          <a:cs typeface="Circular Std Book" panose="020B0604020101020102" pitchFamily="34" charset="77"/>
                        </a:rPr>
                        <a:t>£0.40/each</a:t>
                      </a:r>
                    </a:p>
                  </a:txBody>
                  <a:tcPr marL="3622" marR="3622" marT="3622" marB="0" anchor="b"/>
                </a:tc>
                <a:extLst>
                  <a:ext uri="{0D108BD9-81ED-4DB2-BD59-A6C34878D82A}">
                    <a16:rowId xmlns:a16="http://schemas.microsoft.com/office/drawing/2014/main" val="1157718962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 dirty="0">
                          <a:effectLst/>
                          <a:latin typeface="Circular Std Book" panose="020B0604020101020102" pitchFamily="34" charset="77"/>
                          <a:cs typeface="Circular Std Book" panose="020B0604020101020102" pitchFamily="34" charset="77"/>
                        </a:rPr>
                        <a:t>St Pierre 6 Brioche Burger Buns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ircular Std Book" panose="020B0604020101020102" pitchFamily="34" charset="77"/>
                        <a:cs typeface="Circular Std Book" panose="020B0604020101020102" pitchFamily="34" charset="77"/>
                      </a:endParaRPr>
                    </a:p>
                  </a:txBody>
                  <a:tcPr marL="3622" marR="3622" marT="362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 dirty="0">
                          <a:effectLst/>
                          <a:latin typeface="Circular Std Book" panose="020B0604020101020102" pitchFamily="34" charset="77"/>
                          <a:cs typeface="Circular Std Book" panose="020B0604020101020102" pitchFamily="34" charset="77"/>
                        </a:rPr>
                        <a:t>Bakery, Bread Rolls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ircular Std Book" panose="020B0604020101020102" pitchFamily="34" charset="77"/>
                        <a:cs typeface="Circular Std Book" panose="020B0604020101020102" pitchFamily="34" charset="77"/>
                      </a:endParaRPr>
                    </a:p>
                  </a:txBody>
                  <a:tcPr marL="3622" marR="3622" marT="362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 dirty="0">
                          <a:effectLst/>
                          <a:latin typeface="Circular Std Book" panose="020B0604020101020102" pitchFamily="34" charset="77"/>
                          <a:cs typeface="Circular Std Book" panose="020B0604020101020102" pitchFamily="34" charset="77"/>
                        </a:rPr>
                        <a:t>£2.80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ircular Std Book" panose="020B0604020101020102" pitchFamily="34" charset="77"/>
                        <a:cs typeface="Circular Std Book" panose="020B0604020101020102" pitchFamily="34" charset="77"/>
                      </a:endParaRPr>
                    </a:p>
                  </a:txBody>
                  <a:tcPr marL="3622" marR="3622" marT="362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ircular Std Book" panose="020B0604020101020102" pitchFamily="34" charset="77"/>
                          <a:cs typeface="Circular Std Book" panose="020B0604020101020102" pitchFamily="34" charset="77"/>
                        </a:rPr>
                        <a:t>£0.47/each</a:t>
                      </a:r>
                    </a:p>
                  </a:txBody>
                  <a:tcPr marL="3622" marR="3622" marT="3622" marB="0" anchor="b"/>
                </a:tc>
                <a:extLst>
                  <a:ext uri="{0D108BD9-81ED-4DB2-BD59-A6C34878D82A}">
                    <a16:rowId xmlns:a16="http://schemas.microsoft.com/office/drawing/2014/main" val="14568566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 dirty="0">
                          <a:effectLst/>
                          <a:latin typeface="Circular Std Book" panose="020B0604020101020102" pitchFamily="34" charset="77"/>
                          <a:cs typeface="Circular Std Book" panose="020B0604020101020102" pitchFamily="34" charset="77"/>
                        </a:rPr>
                        <a:t>Panini 4 Pack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ircular Std Book" panose="020B0604020101020102" pitchFamily="34" charset="77"/>
                        <a:cs typeface="Circular Std Book" panose="020B0604020101020102" pitchFamily="34" charset="77"/>
                      </a:endParaRPr>
                    </a:p>
                  </a:txBody>
                  <a:tcPr marL="3622" marR="3622" marT="3622" marB="0" anchor="b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 b="0" i="0" u="none" strike="noStrike" dirty="0">
                          <a:effectLst/>
                          <a:latin typeface="Circular Std Book" panose="020B0604020101020102" pitchFamily="34" charset="77"/>
                          <a:cs typeface="Circular Std Book" panose="020B0604020101020102" pitchFamily="34" charset="77"/>
                        </a:rPr>
                        <a:t> Bakery, Bread Rolls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ircular Std Book" panose="020B0604020101020102" pitchFamily="34" charset="77"/>
                        <a:cs typeface="Circular Std Book" panose="020B0604020101020102" pitchFamily="34" charset="77"/>
                      </a:endParaRPr>
                    </a:p>
                  </a:txBody>
                  <a:tcPr marL="3622" marR="3622" marT="362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ircular Std Book" panose="020B0604020101020102" pitchFamily="34" charset="77"/>
                          <a:cs typeface="Circular Std Book" panose="020B0604020101020102" pitchFamily="34" charset="77"/>
                        </a:rPr>
                        <a:t>£1.20</a:t>
                      </a:r>
                    </a:p>
                  </a:txBody>
                  <a:tcPr marL="3622" marR="3622" marT="362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ircular Std Book" panose="020B0604020101020102" pitchFamily="34" charset="77"/>
                          <a:cs typeface="Circular Std Book" panose="020B0604020101020102" pitchFamily="34" charset="77"/>
                        </a:rPr>
                        <a:t>£0.30/each</a:t>
                      </a:r>
                    </a:p>
                  </a:txBody>
                  <a:tcPr marL="3622" marR="3622" marT="3622" marB="0" anchor="b"/>
                </a:tc>
                <a:extLst>
                  <a:ext uri="{0D108BD9-81ED-4DB2-BD59-A6C34878D82A}">
                    <a16:rowId xmlns:a16="http://schemas.microsoft.com/office/drawing/2014/main" val="113802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32776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E2FE8-D24E-41DE-AA78-81A6ECA35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27" y="340080"/>
            <a:ext cx="10515600" cy="1325563"/>
          </a:xfrm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en-GB" sz="5400" dirty="0">
                <a:solidFill>
                  <a:srgbClr val="122B39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Scraping Prices</a:t>
            </a:r>
            <a:r>
              <a:rPr lang="en-GB" sz="72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  <a:endParaRPr lang="en-GB" dirty="0">
              <a:solidFill>
                <a:srgbClr val="F4C245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CA4406-E97A-6FB5-6CC5-930187BDC029}"/>
              </a:ext>
            </a:extLst>
          </p:cNvPr>
          <p:cNvSpPr txBox="1"/>
          <p:nvPr/>
        </p:nvSpPr>
        <p:spPr>
          <a:xfrm>
            <a:off x="584127" y="1322340"/>
            <a:ext cx="7504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i="1" dirty="0">
                <a:solidFill>
                  <a:srgbClr val="F4C245"/>
                </a:solidFill>
                <a:latin typeface="Circular Std Book" panose="020B0604020101020102" pitchFamily="34" charset="77"/>
                <a:cs typeface="Circular Std Book" panose="020B0604020101020102" pitchFamily="34" charset="77"/>
              </a:rPr>
              <a:t>Why?</a:t>
            </a:r>
          </a:p>
        </p:txBody>
      </p:sp>
      <p:pic>
        <p:nvPicPr>
          <p:cNvPr id="4" name="Picture 3" descr="A graph of a graph showing the growth of the stock market&#10;&#10;Description automatically generated">
            <a:extLst>
              <a:ext uri="{FF2B5EF4-FFF2-40B4-BE49-F238E27FC236}">
                <a16:creationId xmlns:a16="http://schemas.microsoft.com/office/drawing/2014/main" id="{9A7E8BC8-51EF-51AD-8C12-1458C08C28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960923"/>
            <a:ext cx="5955890" cy="42887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CEA941C-8FB4-54B0-4564-4FE0BC40AFA8}"/>
              </a:ext>
            </a:extLst>
          </p:cNvPr>
          <p:cNvSpPr txBox="1"/>
          <p:nvPr/>
        </p:nvSpPr>
        <p:spPr>
          <a:xfrm>
            <a:off x="7481295" y="2652886"/>
            <a:ext cx="422926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dirty="0">
                <a:effectLst/>
                <a:latin typeface="Circular Std Book" panose="020B0604020101020102" pitchFamily="34" charset="77"/>
                <a:cs typeface="Circular Std Book" panose="020B0604020101020102" pitchFamily="34" charset="77"/>
              </a:rPr>
              <a:t>Between January 2021 and October 2023 (1003 days), food prices increased by 30%.</a:t>
            </a:r>
          </a:p>
          <a:p>
            <a:endParaRPr lang="en-GB" dirty="0">
              <a:latin typeface="Circular Std Book" panose="020B0604020101020102" pitchFamily="34" charset="77"/>
              <a:cs typeface="Circular Std Book" panose="020B0604020101020102" pitchFamily="34" charset="77"/>
            </a:endParaRPr>
          </a:p>
          <a:p>
            <a:endParaRPr lang="en-GB" dirty="0">
              <a:latin typeface="Circular Std Book" panose="020B0604020101020102" pitchFamily="34" charset="77"/>
              <a:cs typeface="Circular Std Book" panose="020B0604020101020102" pitchFamily="34" charset="77"/>
            </a:endParaRPr>
          </a:p>
          <a:p>
            <a:endParaRPr lang="en-GB" dirty="0">
              <a:latin typeface="Circular Std Book" panose="020B0604020101020102" pitchFamily="34" charset="77"/>
              <a:cs typeface="Circular Std Book" panose="020B0604020101020102" pitchFamily="34" charset="77"/>
            </a:endParaRPr>
          </a:p>
          <a:p>
            <a:r>
              <a:rPr lang="en-GB" dirty="0">
                <a:latin typeface="Circular Std Book" panose="020B0604020101020102" pitchFamily="34" charset="77"/>
                <a:cs typeface="Circular Std Book" panose="020B0604020101020102" pitchFamily="34" charset="77"/>
              </a:rPr>
              <a:t>It took 4658 days (March 2008 – Jan 2021) for </a:t>
            </a:r>
            <a:r>
              <a:rPr lang="en-GB" sz="1800" dirty="0">
                <a:effectLst/>
                <a:latin typeface="Circular Std Book" panose="020B0604020101020102" pitchFamily="34" charset="77"/>
                <a:cs typeface="Circular Std Book" panose="020B0604020101020102" pitchFamily="34" charset="77"/>
              </a:rPr>
              <a:t>food </a:t>
            </a:r>
            <a:r>
              <a:rPr lang="en-GB" dirty="0">
                <a:latin typeface="Circular Std Book" panose="020B0604020101020102" pitchFamily="34" charset="77"/>
                <a:cs typeface="Circular Std Book" panose="020B0604020101020102" pitchFamily="34" charset="77"/>
              </a:rPr>
              <a:t>prices to increase by 30% before that. </a:t>
            </a:r>
          </a:p>
          <a:p>
            <a:endParaRPr lang="en-GB" dirty="0">
              <a:latin typeface="Circular Std Book" panose="020B0604020101020102" pitchFamily="34" charset="77"/>
              <a:cs typeface="Circular Std Book" panose="020B0604020101020102" pitchFamily="34" charset="77"/>
            </a:endParaRPr>
          </a:p>
          <a:p>
            <a:endParaRPr lang="en-GB" dirty="0">
              <a:effectLst/>
              <a:latin typeface="Circular Std Book" panose="020B0604020101020102" pitchFamily="34" charset="77"/>
              <a:cs typeface="Circular Std Book" panose="020B0604020101020102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6717086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E2FE8-D24E-41DE-AA78-81A6ECA35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27" y="340080"/>
            <a:ext cx="10515600" cy="1325563"/>
          </a:xfrm>
          <a:noFill/>
        </p:spPr>
        <p:txBody>
          <a:bodyPr>
            <a:normAutofit/>
          </a:bodyPr>
          <a:lstStyle/>
          <a:p>
            <a:r>
              <a:rPr lang="en-GB" sz="5400" dirty="0">
                <a:solidFill>
                  <a:srgbClr val="122B39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Scraping Prices</a:t>
            </a:r>
            <a:r>
              <a:rPr lang="en-GB" sz="72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  <a:endParaRPr lang="en-GB" dirty="0">
              <a:solidFill>
                <a:srgbClr val="F4C245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40EF5A3A-94FE-39FC-090C-872F2C619C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915228" y="1903643"/>
            <a:ext cx="6726016" cy="411303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52D28FB-D5D1-CD86-AA7D-6D82403D68DC}"/>
              </a:ext>
            </a:extLst>
          </p:cNvPr>
          <p:cNvSpPr txBox="1"/>
          <p:nvPr/>
        </p:nvSpPr>
        <p:spPr>
          <a:xfrm>
            <a:off x="7802516" y="1903643"/>
            <a:ext cx="419982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  <a:latin typeface="Circular Std Book" panose="020B0604020101020102" pitchFamily="34" charset="77"/>
                <a:cs typeface="Circular Std Book" panose="020B0604020101020102" pitchFamily="34" charset="77"/>
              </a:rPr>
              <a:t>Our sample:</a:t>
            </a:r>
            <a:endParaRPr lang="en-US" dirty="0">
              <a:latin typeface="Circular Std Book" panose="020B0604020101020102" pitchFamily="34" charset="77"/>
              <a:cs typeface="Circular Std Book" panose="020B0604020101020102" pitchFamily="34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ircular Std Book" panose="020B0604020101020102" pitchFamily="34" charset="77"/>
                <a:cs typeface="Circular Std Book" panose="020B0604020101020102" pitchFamily="34" charset="77"/>
              </a:rPr>
              <a:t>95,000 prices per day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ircular Std Book" panose="020B0604020101020102" pitchFamily="34" charset="77"/>
                <a:cs typeface="Circular Std Book" panose="020B0604020101020102" pitchFamily="34" charset="77"/>
              </a:rPr>
              <a:t>18M prices since July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ircular Std Book" panose="020B0604020101020102" pitchFamily="34" charset="77"/>
                <a:cs typeface="Circular Std Book" panose="020B0604020101020102" pitchFamily="34" charset="77"/>
              </a:rPr>
              <a:t>7 Supermarkets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ircular Std Book" panose="020B0604020101020102" pitchFamily="34" charset="77"/>
                <a:cs typeface="Circular Std Book" panose="020B0604020101020102" pitchFamily="34" charset="77"/>
              </a:rPr>
              <a:t>&gt;80% of UK Grocery Market Share</a:t>
            </a:r>
          </a:p>
        </p:txBody>
      </p:sp>
    </p:spTree>
    <p:extLst>
      <p:ext uri="{BB962C8B-B14F-4D97-AF65-F5344CB8AC3E}">
        <p14:creationId xmlns:p14="http://schemas.microsoft.com/office/powerpoint/2010/main" val="12965468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198FA4AE-4CDB-52C5-582F-534A45110C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8200" y="1742142"/>
            <a:ext cx="4398818" cy="439881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1544F97-BFC5-E557-994E-BFDCCCAD1194}"/>
              </a:ext>
            </a:extLst>
          </p:cNvPr>
          <p:cNvSpPr txBox="1"/>
          <p:nvPr/>
        </p:nvSpPr>
        <p:spPr>
          <a:xfrm>
            <a:off x="638718" y="1487424"/>
            <a:ext cx="85176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40C28"/>
                </a:solidFill>
                <a:latin typeface="Circular Std Book" panose="020B0604020101020102" pitchFamily="34" charset="77"/>
                <a:cs typeface="Circular Std Book" panose="020B0604020101020102" pitchFamily="34" charset="77"/>
              </a:rPr>
              <a:t>We then classify our products, bridging supermarket and CPI items:</a:t>
            </a:r>
            <a:endParaRPr lang="en-GB" dirty="0">
              <a:latin typeface="Circular Std Book" panose="020B0604020101020102" pitchFamily="34" charset="77"/>
              <a:cs typeface="Circular Std Book" panose="020B0604020101020102" pitchFamily="34" charset="7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9800E2-615C-73A2-472A-46C8D779027B}"/>
              </a:ext>
            </a:extLst>
          </p:cNvPr>
          <p:cNvSpPr txBox="1"/>
          <p:nvPr/>
        </p:nvSpPr>
        <p:spPr>
          <a:xfrm>
            <a:off x="892791" y="6026346"/>
            <a:ext cx="43442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dirty="0">
                <a:solidFill>
                  <a:srgbClr val="040C28"/>
                </a:solidFill>
                <a:latin typeface="Circular Std Book" panose="020B0604020101020102" pitchFamily="34" charset="77"/>
                <a:cs typeface="Circular Std Book" panose="020B0604020101020102" pitchFamily="34" charset="77"/>
              </a:rPr>
              <a:t>(A Supermarket System)</a:t>
            </a:r>
            <a:endParaRPr lang="en-GB" dirty="0">
              <a:latin typeface="Circular Std Book" panose="020B0604020101020102" pitchFamily="34" charset="77"/>
              <a:cs typeface="Circular Std Book" panose="020B0604020101020102" pitchFamily="34" charset="77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B5A6984D-0691-9D23-1C18-64F9E66700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726467" y="1856756"/>
            <a:ext cx="4398818" cy="439881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3719145-6215-4A35-7334-6B07B6FA260D}"/>
              </a:ext>
            </a:extLst>
          </p:cNvPr>
          <p:cNvSpPr txBox="1"/>
          <p:nvPr/>
        </p:nvSpPr>
        <p:spPr>
          <a:xfrm>
            <a:off x="6726467" y="6070908"/>
            <a:ext cx="43442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dirty="0">
                <a:solidFill>
                  <a:srgbClr val="040C28"/>
                </a:solidFill>
                <a:latin typeface="Circular Std Book" panose="020B0604020101020102" pitchFamily="34" charset="77"/>
                <a:cs typeface="Circular Std Book" panose="020B0604020101020102" pitchFamily="34" charset="77"/>
              </a:rPr>
              <a:t>(The COICOP System)</a:t>
            </a:r>
            <a:endParaRPr lang="en-GB" dirty="0">
              <a:latin typeface="Circular Std Book" panose="020B0604020101020102" pitchFamily="34" charset="77"/>
              <a:cs typeface="Circular Std Book" panose="020B0604020101020102" pitchFamily="34" charset="77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B9B3CDA0-CAB9-F778-029F-064BC56D1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27" y="340080"/>
            <a:ext cx="10515600" cy="1325563"/>
          </a:xfrm>
          <a:noFill/>
        </p:spPr>
        <p:txBody>
          <a:bodyPr>
            <a:normAutofit/>
          </a:bodyPr>
          <a:lstStyle/>
          <a:p>
            <a:r>
              <a:rPr lang="en-GB" sz="5400" dirty="0">
                <a:solidFill>
                  <a:srgbClr val="122B39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Scraping Prices</a:t>
            </a:r>
            <a:r>
              <a:rPr lang="en-GB" sz="72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  <a:endParaRPr lang="en-GB" dirty="0">
              <a:solidFill>
                <a:srgbClr val="F4C245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11030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198FA4AE-4CDB-52C5-582F-534A45110C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6907427" y="1742141"/>
            <a:ext cx="12144445" cy="1214444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1544F97-BFC5-E557-994E-BFDCCCAD1194}"/>
              </a:ext>
            </a:extLst>
          </p:cNvPr>
          <p:cNvSpPr txBox="1"/>
          <p:nvPr/>
        </p:nvSpPr>
        <p:spPr>
          <a:xfrm>
            <a:off x="638718" y="1487424"/>
            <a:ext cx="85176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40C28"/>
                </a:solidFill>
                <a:latin typeface="Circular Std Book" panose="020B0604020101020102" pitchFamily="34" charset="77"/>
                <a:cs typeface="Circular Std Book" panose="020B0604020101020102" pitchFamily="34" charset="77"/>
              </a:rPr>
              <a:t>We then classify our products, bridging supermarket and CPI items:</a:t>
            </a:r>
            <a:endParaRPr lang="en-GB" dirty="0">
              <a:latin typeface="Circular Std Book" panose="020B0604020101020102" pitchFamily="34" charset="77"/>
              <a:cs typeface="Circular Std Book" panose="020B0604020101020102" pitchFamily="34" charset="77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B5A6984D-0691-9D23-1C18-64F9E66700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726466" y="1856755"/>
            <a:ext cx="10684203" cy="10684203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B9B3CDA0-CAB9-F778-029F-064BC56D1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27" y="340080"/>
            <a:ext cx="10515600" cy="1325563"/>
          </a:xfrm>
          <a:noFill/>
        </p:spPr>
        <p:txBody>
          <a:bodyPr>
            <a:normAutofit/>
          </a:bodyPr>
          <a:lstStyle/>
          <a:p>
            <a:r>
              <a:rPr lang="en-GB" sz="5400" dirty="0">
                <a:solidFill>
                  <a:srgbClr val="122B39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Scraping Prices</a:t>
            </a:r>
            <a:r>
              <a:rPr lang="en-GB" sz="72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  <a:endParaRPr lang="en-GB" dirty="0">
              <a:solidFill>
                <a:srgbClr val="F4C245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9592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198FA4AE-4CDB-52C5-582F-534A45110C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6907427" y="1742141"/>
            <a:ext cx="12144445" cy="1214444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1544F97-BFC5-E557-994E-BFDCCCAD1194}"/>
              </a:ext>
            </a:extLst>
          </p:cNvPr>
          <p:cNvSpPr txBox="1"/>
          <p:nvPr/>
        </p:nvSpPr>
        <p:spPr>
          <a:xfrm>
            <a:off x="638718" y="1487424"/>
            <a:ext cx="85176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40C28"/>
                </a:solidFill>
                <a:latin typeface="Circular Std Book" panose="020B0604020101020102" pitchFamily="34" charset="77"/>
                <a:cs typeface="Circular Std Book" panose="020B0604020101020102" pitchFamily="34" charset="77"/>
              </a:rPr>
              <a:t>We then classify our products, bridging supermarket and CPI items:</a:t>
            </a:r>
            <a:endParaRPr lang="en-GB" dirty="0">
              <a:latin typeface="Circular Std Book" panose="020B0604020101020102" pitchFamily="34" charset="77"/>
              <a:cs typeface="Circular Std Book" panose="020B0604020101020102" pitchFamily="34" charset="77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B5A6984D-0691-9D23-1C18-64F9E66700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726466" y="1856755"/>
            <a:ext cx="10684203" cy="10684203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B9B3CDA0-CAB9-F778-029F-064BC56D1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27" y="340080"/>
            <a:ext cx="10515600" cy="1325563"/>
          </a:xfrm>
          <a:noFill/>
        </p:spPr>
        <p:txBody>
          <a:bodyPr>
            <a:normAutofit/>
          </a:bodyPr>
          <a:lstStyle/>
          <a:p>
            <a:r>
              <a:rPr lang="en-GB" sz="5400" dirty="0">
                <a:solidFill>
                  <a:srgbClr val="122B39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Scraping Prices</a:t>
            </a:r>
            <a:r>
              <a:rPr lang="en-GB" sz="72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  <a:endParaRPr lang="en-GB" dirty="0">
              <a:solidFill>
                <a:srgbClr val="F4C245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34176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B9B3CDA0-CAB9-F778-029F-064BC56D1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27" y="340080"/>
            <a:ext cx="10515600" cy="1325563"/>
          </a:xfrm>
          <a:noFill/>
        </p:spPr>
        <p:txBody>
          <a:bodyPr>
            <a:normAutofit/>
          </a:bodyPr>
          <a:lstStyle/>
          <a:p>
            <a:r>
              <a:rPr lang="en-GB" sz="5400" dirty="0">
                <a:solidFill>
                  <a:srgbClr val="122B39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Scraping Prices</a:t>
            </a:r>
            <a:r>
              <a:rPr lang="en-GB" sz="72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  <a:endParaRPr lang="en-GB" dirty="0">
              <a:solidFill>
                <a:srgbClr val="F4C245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2A30820-F3D9-95C2-C162-973DD58686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718" y="1907904"/>
            <a:ext cx="8008893" cy="461245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7B69EAE-3E58-AD73-18E3-903886AFD2CC}"/>
              </a:ext>
            </a:extLst>
          </p:cNvPr>
          <p:cNvSpPr txBox="1"/>
          <p:nvPr/>
        </p:nvSpPr>
        <p:spPr>
          <a:xfrm>
            <a:off x="584127" y="1378612"/>
            <a:ext cx="7504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i="1" dirty="0">
                <a:solidFill>
                  <a:srgbClr val="F4C245"/>
                </a:solidFill>
                <a:latin typeface="Circular Std Book" panose="020B0604020101020102" pitchFamily="34" charset="77"/>
                <a:cs typeface="Circular Std Book" panose="020B0604020101020102" pitchFamily="34" charset="77"/>
              </a:rPr>
              <a:t>LLM-driven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23413967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1544F97-BFC5-E557-994E-BFDCCCAD1194}"/>
              </a:ext>
            </a:extLst>
          </p:cNvPr>
          <p:cNvSpPr txBox="1"/>
          <p:nvPr/>
        </p:nvSpPr>
        <p:spPr>
          <a:xfrm>
            <a:off x="638718" y="1487424"/>
            <a:ext cx="85176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40C28"/>
                </a:solidFill>
                <a:latin typeface="Circular Std Book" panose="020B0604020101020102" pitchFamily="34" charset="77"/>
                <a:cs typeface="Circular Std Book" panose="020B0604020101020102" pitchFamily="34" charset="77"/>
              </a:rPr>
              <a:t>We can investigate the pricing structures and strategies:</a:t>
            </a:r>
            <a:endParaRPr lang="en-GB" dirty="0">
              <a:latin typeface="Circular Std Book" panose="020B0604020101020102" pitchFamily="34" charset="77"/>
              <a:cs typeface="Circular Std Book" panose="020B0604020101020102" pitchFamily="34" charset="77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B9B3CDA0-CAB9-F778-029F-064BC56D1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27" y="340080"/>
            <a:ext cx="10515600" cy="1325563"/>
          </a:xfrm>
          <a:noFill/>
        </p:spPr>
        <p:txBody>
          <a:bodyPr>
            <a:normAutofit/>
          </a:bodyPr>
          <a:lstStyle/>
          <a:p>
            <a:r>
              <a:rPr lang="en-GB" sz="5400" dirty="0">
                <a:solidFill>
                  <a:srgbClr val="122B39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Scraping Prices</a:t>
            </a:r>
            <a:r>
              <a:rPr lang="en-GB" sz="72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  <a:endParaRPr lang="en-GB" dirty="0">
              <a:solidFill>
                <a:srgbClr val="F4C245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896F993-D18A-CF1A-223E-B7F691E03F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809791" y="2103028"/>
            <a:ext cx="4802220" cy="4149491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AB4AEDB2-FFE7-83D2-616C-4B397C016ED1}"/>
              </a:ext>
            </a:extLst>
          </p:cNvPr>
          <p:cNvGrpSpPr/>
          <p:nvPr/>
        </p:nvGrpSpPr>
        <p:grpSpPr>
          <a:xfrm>
            <a:off x="6051851" y="2570206"/>
            <a:ext cx="5513710" cy="2665817"/>
            <a:chOff x="612260" y="1797752"/>
            <a:chExt cx="6179239" cy="2897962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861BC78-46C7-7FC1-5F1C-5042C4BD943C}"/>
                </a:ext>
              </a:extLst>
            </p:cNvPr>
            <p:cNvGrpSpPr/>
            <p:nvPr/>
          </p:nvGrpSpPr>
          <p:grpSpPr>
            <a:xfrm>
              <a:off x="612260" y="1804315"/>
              <a:ext cx="6179239" cy="2891399"/>
              <a:chOff x="612260" y="1804315"/>
              <a:chExt cx="6179239" cy="2891399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ABB06357-F46A-5513-5F88-D2995964E6B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-103" t="11030" r="103" b="14283"/>
              <a:stretch/>
            </p:blipFill>
            <p:spPr>
              <a:xfrm>
                <a:off x="612260" y="1941195"/>
                <a:ext cx="6179239" cy="2754519"/>
              </a:xfrm>
              <a:prstGeom prst="rect">
                <a:avLst/>
              </a:prstGeom>
            </p:spPr>
          </p:pic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1E32DEDB-49F9-2DEC-64EB-8E56B2B7EB33}"/>
                  </a:ext>
                </a:extLst>
              </p:cNvPr>
              <p:cNvSpPr/>
              <p:nvPr/>
            </p:nvSpPr>
            <p:spPr>
              <a:xfrm>
                <a:off x="2162287" y="1861073"/>
                <a:ext cx="484094" cy="30121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latin typeface="Circular Std Book" panose="020B0604020101020102" pitchFamily="34" charset="77"/>
                </a:endParaRPr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82A9DA7A-B02B-9217-E7AD-2FF3A0D216A0}"/>
                  </a:ext>
                </a:extLst>
              </p:cNvPr>
              <p:cNvSpPr/>
              <p:nvPr/>
            </p:nvSpPr>
            <p:spPr>
              <a:xfrm>
                <a:off x="5111675" y="1804315"/>
                <a:ext cx="643665" cy="30121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latin typeface="Circular Std Book" panose="020B0604020101020102" pitchFamily="34" charset="77"/>
                </a:endParaRPr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6A1DB88-7AF1-DC59-AA71-6F5C7A266C49}"/>
                </a:ext>
              </a:extLst>
            </p:cNvPr>
            <p:cNvSpPr txBox="1"/>
            <p:nvPr/>
          </p:nvSpPr>
          <p:spPr>
            <a:xfrm>
              <a:off x="1126128" y="1797752"/>
              <a:ext cx="1361537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200" dirty="0">
                  <a:latin typeface="Arial" panose="020B0604020202020204" pitchFamily="34" charset="0"/>
                  <a:cs typeface="Arial" panose="020B0604020202020204" pitchFamily="34" charset="0"/>
                </a:rPr>
                <a:t>Store A</a:t>
              </a:r>
              <a:endParaRPr lang="en-US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DD7BAAF-D08D-270E-8FF9-B08A8E949765}"/>
                </a:ext>
              </a:extLst>
            </p:cNvPr>
            <p:cNvSpPr txBox="1"/>
            <p:nvPr/>
          </p:nvSpPr>
          <p:spPr>
            <a:xfrm>
              <a:off x="4166777" y="1804315"/>
              <a:ext cx="1361537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200" dirty="0">
                  <a:latin typeface="Arial" panose="020B0604020202020204" pitchFamily="34" charset="0"/>
                  <a:cs typeface="Arial" panose="020B0604020202020204" pitchFamily="34" charset="0"/>
                </a:rPr>
                <a:t>Store B</a:t>
              </a:r>
              <a:endParaRPr lang="en-US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8510DA68-3306-44C5-BECA-03C34E30E4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8265" t="87254" r="35360" b="8599"/>
            <a:stretch/>
          </p:blipFill>
          <p:spPr>
            <a:xfrm>
              <a:off x="1305504" y="2107039"/>
              <a:ext cx="1629783" cy="15297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A1BD19F2-C537-9A58-7928-C4C6DF6C35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8265" t="87254" r="35360" b="8599"/>
            <a:stretch/>
          </p:blipFill>
          <p:spPr>
            <a:xfrm>
              <a:off x="4365996" y="2148272"/>
              <a:ext cx="1629783" cy="1529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888773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1544F97-BFC5-E557-994E-BFDCCCAD1194}"/>
              </a:ext>
            </a:extLst>
          </p:cNvPr>
          <p:cNvSpPr txBox="1"/>
          <p:nvPr/>
        </p:nvSpPr>
        <p:spPr>
          <a:xfrm>
            <a:off x="6742956" y="1944623"/>
            <a:ext cx="532959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40C28"/>
                </a:solidFill>
                <a:latin typeface="Circular Std Book" panose="020B0604020101020102" pitchFamily="34" charset="77"/>
                <a:cs typeface="Circular Std Book" panose="020B0604020101020102" pitchFamily="34" charset="77"/>
              </a:rPr>
              <a:t>And uncover novel behaviour:</a:t>
            </a:r>
          </a:p>
          <a:p>
            <a:endParaRPr lang="en-GB" dirty="0">
              <a:solidFill>
                <a:srgbClr val="040C28"/>
              </a:solidFill>
              <a:latin typeface="Circular Std Book" panose="020B0604020101020102" pitchFamily="34" charset="77"/>
              <a:cs typeface="Circular Std Book" panose="020B0604020101020102" pitchFamily="34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F4C245"/>
                </a:solidFill>
                <a:latin typeface="Circular Std Book" panose="020B0604020101020102" pitchFamily="34" charset="77"/>
                <a:cs typeface="Circular Std Book" panose="020B0604020101020102" pitchFamily="34" charset="77"/>
              </a:rPr>
              <a:t>Prop Prices</a:t>
            </a:r>
            <a:r>
              <a:rPr lang="en-GB" dirty="0">
                <a:solidFill>
                  <a:srgbClr val="040C28"/>
                </a:solidFill>
                <a:latin typeface="Circular Std Book" panose="020B0604020101020102" pitchFamily="34" charset="77"/>
                <a:cs typeface="Circular Std Book" panose="020B0604020101020102" pitchFamily="34" charset="77"/>
              </a:rPr>
              <a:t>: Supermarkets keeping near duplicates for legal compliance</a:t>
            </a:r>
          </a:p>
          <a:p>
            <a:endParaRPr lang="en-GB" dirty="0">
              <a:solidFill>
                <a:srgbClr val="040C28"/>
              </a:solidFill>
              <a:latin typeface="Circular Std Book" panose="020B0604020101020102" pitchFamily="34" charset="77"/>
              <a:cs typeface="Circular Std Book" panose="020B0604020101020102" pitchFamily="34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40C28"/>
                </a:solidFill>
                <a:latin typeface="Circular Std Book" panose="020B0604020101020102" pitchFamily="34" charset="77"/>
                <a:cs typeface="Circular Std Book" panose="020B0604020101020102" pitchFamily="34" charset="77"/>
              </a:rPr>
              <a:t>Shifts towards </a:t>
            </a:r>
            <a:r>
              <a:rPr lang="en-GB" dirty="0">
                <a:solidFill>
                  <a:srgbClr val="F4C245"/>
                </a:solidFill>
                <a:latin typeface="Circular Std Book" panose="020B0604020101020102" pitchFamily="34" charset="77"/>
                <a:cs typeface="Circular Std Book" panose="020B0604020101020102" pitchFamily="34" charset="77"/>
              </a:rPr>
              <a:t>loyalty pricing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rgbClr val="F4C245"/>
              </a:solidFill>
              <a:latin typeface="Circular Std Book" panose="020B0604020101020102" pitchFamily="34" charset="77"/>
              <a:cs typeface="Circular Std Book" panose="020B0604020101020102" pitchFamily="34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Circular Std Book" panose="020B0604020101020102" pitchFamily="34" charset="77"/>
                <a:cs typeface="Circular Std Book" panose="020B0604020101020102" pitchFamily="34" charset="77"/>
              </a:rPr>
              <a:t>Large </a:t>
            </a:r>
            <a:r>
              <a:rPr lang="en-GB" dirty="0">
                <a:solidFill>
                  <a:srgbClr val="F4C245"/>
                </a:solidFill>
                <a:latin typeface="Circular Std Book" panose="020B0604020101020102" pitchFamily="34" charset="77"/>
                <a:cs typeface="Circular Std Book" panose="020B0604020101020102" pitchFamily="34" charset="77"/>
              </a:rPr>
              <a:t>adjustment days </a:t>
            </a:r>
            <a:r>
              <a:rPr lang="en-GB" dirty="0">
                <a:latin typeface="Circular Std Book" panose="020B0604020101020102" pitchFamily="34" charset="77"/>
                <a:cs typeface="Circular Std Book" panose="020B0604020101020102" pitchFamily="34" charset="77"/>
              </a:rPr>
              <a:t>where many prices change</a:t>
            </a:r>
            <a:endParaRPr lang="en-GB" dirty="0">
              <a:solidFill>
                <a:srgbClr val="F4C245"/>
              </a:solidFill>
              <a:latin typeface="Circular Std Book" panose="020B0604020101020102" pitchFamily="34" charset="77"/>
              <a:cs typeface="Circular Std Book" panose="020B0604020101020102" pitchFamily="34" charset="77"/>
            </a:endParaRPr>
          </a:p>
          <a:p>
            <a:endParaRPr lang="en-GB" dirty="0">
              <a:solidFill>
                <a:srgbClr val="040C28"/>
              </a:solidFill>
              <a:latin typeface="Circular Std Book" panose="020B0604020101020102" pitchFamily="34" charset="77"/>
              <a:cs typeface="Circular Std Book" panose="020B0604020101020102" pitchFamily="34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rgbClr val="040C28"/>
              </a:solidFill>
              <a:latin typeface="Circular Std Book" panose="020B0604020101020102" pitchFamily="34" charset="77"/>
              <a:cs typeface="Circular Std Book" panose="020B0604020101020102" pitchFamily="34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latin typeface="Circular Std Book" panose="020B0604020101020102" pitchFamily="34" charset="77"/>
              <a:cs typeface="Circular Std Book" panose="020B0604020101020102" pitchFamily="34" charset="77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B9B3CDA0-CAB9-F778-029F-064BC56D1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27" y="340080"/>
            <a:ext cx="10515600" cy="1325563"/>
          </a:xfrm>
          <a:noFill/>
        </p:spPr>
        <p:txBody>
          <a:bodyPr>
            <a:normAutofit/>
          </a:bodyPr>
          <a:lstStyle/>
          <a:p>
            <a:r>
              <a:rPr lang="en-GB" sz="5400" dirty="0">
                <a:solidFill>
                  <a:srgbClr val="122B39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Scraping Prices</a:t>
            </a:r>
            <a:r>
              <a:rPr lang="en-GB" sz="72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  <a:endParaRPr lang="en-GB" dirty="0">
              <a:solidFill>
                <a:srgbClr val="F4C245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pic>
        <p:nvPicPr>
          <p:cNvPr id="4" name="Picture 3" descr="A graph of apple juice&#10;&#10;Description automatically generated">
            <a:extLst>
              <a:ext uri="{FF2B5EF4-FFF2-40B4-BE49-F238E27FC236}">
                <a16:creationId xmlns:a16="http://schemas.microsoft.com/office/drawing/2014/main" id="{AB5E5023-CCAD-2ECD-1361-FD46BF939AE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95"/>
          <a:stretch/>
        </p:blipFill>
        <p:spPr>
          <a:xfrm>
            <a:off x="584127" y="1665643"/>
            <a:ext cx="5698217" cy="4574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0649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383FA-EEB7-47D9-935D-7234D206AD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8580" y="1200219"/>
            <a:ext cx="9658174" cy="2387600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Week 9</a:t>
            </a:r>
            <a:r>
              <a:rPr lang="en-GB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  <a:br>
              <a:rPr lang="en-GB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</a:br>
            <a:r>
              <a:rPr lang="en-GB" sz="2800" i="1" dirty="0">
                <a:solidFill>
                  <a:srgbClr val="36B7B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scraping </a:t>
            </a:r>
            <a:endParaRPr lang="en-GB" i="1" dirty="0">
              <a:solidFill>
                <a:srgbClr val="36B7B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B3923A-B3CB-4769-ACC7-75A98286FC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8982075" y="186232"/>
            <a:ext cx="3209925" cy="61055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E7A026A-8818-DA66-B4AD-610C329C40D1}"/>
              </a:ext>
            </a:extLst>
          </p:cNvPr>
          <p:cNvSpPr txBox="1"/>
          <p:nvPr/>
        </p:nvSpPr>
        <p:spPr>
          <a:xfrm>
            <a:off x="798580" y="4427340"/>
            <a:ext cx="6096000" cy="10967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77"/>
                <a:cs typeface="Circular Std Book" panose="020B0604020101020102" pitchFamily="34" charset="77"/>
              </a:rPr>
              <a:t>Economics Observatory, SPP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solidFill>
                  <a:schemeClr val="accent4"/>
                </a:solidFill>
                <a:latin typeface="Circular Std Book" panose="020B0604020101020102" pitchFamily="34" charset="77"/>
                <a:cs typeface="Circular Std Book" panose="020B0604020101020102" pitchFamily="34" charset="77"/>
              </a:rPr>
              <a:t>Finn McEvoy  </a:t>
            </a:r>
            <a:r>
              <a:rPr lang="en-GB" dirty="0">
                <a:solidFill>
                  <a:prstClr val="white"/>
                </a:solidFill>
                <a:latin typeface="Circular Std Book" panose="020B0604020101020102" pitchFamily="34" charset="77"/>
                <a:cs typeface="Circular Std Book" panose="020B0604020101020102" pitchFamily="34" charset="77"/>
              </a:rPr>
              <a:t>| Data Researcher</a:t>
            </a:r>
          </a:p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n-GB" dirty="0">
                <a:solidFill>
                  <a:srgbClr val="F4C245"/>
                </a:solidFill>
                <a:latin typeface="Circular Std Book" panose="020B0604020101020102" pitchFamily="34" charset="77"/>
                <a:cs typeface="Circular Std Book" panose="020B0604020101020102" pitchFamily="34" charset="77"/>
              </a:rPr>
              <a:t>Josh </a:t>
            </a:r>
            <a:r>
              <a:rPr lang="en-GB" dirty="0" err="1">
                <a:solidFill>
                  <a:srgbClr val="F4C245"/>
                </a:solidFill>
                <a:latin typeface="Circular Std Book" panose="020B0604020101020102" pitchFamily="34" charset="77"/>
                <a:cs typeface="Circular Std Book" panose="020B0604020101020102" pitchFamily="34" charset="77"/>
              </a:rPr>
              <a:t>Hellings</a:t>
            </a:r>
            <a:r>
              <a:rPr lang="en-GB" dirty="0">
                <a:solidFill>
                  <a:srgbClr val="F4C245"/>
                </a:solidFill>
                <a:latin typeface="Circular Std Book" panose="020B0604020101020102" pitchFamily="34" charset="77"/>
                <a:cs typeface="Circular Std Book" panose="020B0604020101020102" pitchFamily="34" charset="77"/>
              </a:rPr>
              <a:t> </a:t>
            </a:r>
            <a:r>
              <a:rPr lang="en-GB" dirty="0">
                <a:solidFill>
                  <a:prstClr val="white"/>
                </a:solidFill>
                <a:latin typeface="Circular Std Book" panose="020B0604020101020102" pitchFamily="34" charset="77"/>
                <a:cs typeface="Circular Std Book" panose="020B0604020101020102" pitchFamily="34" charset="77"/>
              </a:rPr>
              <a:t>| Data Researcher</a:t>
            </a:r>
          </a:p>
        </p:txBody>
      </p:sp>
    </p:spTree>
    <p:extLst>
      <p:ext uri="{BB962C8B-B14F-4D97-AF65-F5344CB8AC3E}">
        <p14:creationId xmlns:p14="http://schemas.microsoft.com/office/powerpoint/2010/main" val="13746488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1544F97-BFC5-E557-994E-BFDCCCAD1194}"/>
              </a:ext>
            </a:extLst>
          </p:cNvPr>
          <p:cNvSpPr txBox="1"/>
          <p:nvPr/>
        </p:nvSpPr>
        <p:spPr>
          <a:xfrm>
            <a:off x="6742956" y="1944623"/>
            <a:ext cx="5329595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40C28"/>
                </a:solidFill>
                <a:latin typeface="Circular Std Book" panose="020B0604020101020102" pitchFamily="34" charset="77"/>
                <a:cs typeface="Circular Std Book" panose="020B0604020101020102" pitchFamily="34" charset="77"/>
              </a:rPr>
              <a:t>And investigate trade:</a:t>
            </a:r>
            <a:endParaRPr lang="en-GB" dirty="0">
              <a:solidFill>
                <a:srgbClr val="F4C245"/>
              </a:solidFill>
              <a:latin typeface="Circular Std Book" panose="020B0604020101020102" pitchFamily="34" charset="77"/>
              <a:cs typeface="Circular Std Book" panose="020B0604020101020102" pitchFamily="34" charset="77"/>
            </a:endParaRPr>
          </a:p>
          <a:p>
            <a:endParaRPr lang="en-GB" dirty="0">
              <a:solidFill>
                <a:srgbClr val="040C28"/>
              </a:solidFill>
              <a:latin typeface="Circular Std Book" panose="020B0604020101020102" pitchFamily="34" charset="77"/>
              <a:cs typeface="Circular Std Book" panose="020B0604020101020102" pitchFamily="34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40C28"/>
                </a:solidFill>
                <a:latin typeface="Circular Std Book" panose="020B0604020101020102" pitchFamily="34" charset="77"/>
                <a:cs typeface="Circular Std Book" panose="020B0604020101020102" pitchFamily="34" charset="77"/>
              </a:rPr>
              <a:t>Extracting countries of origin from descriptions</a:t>
            </a:r>
          </a:p>
          <a:p>
            <a:endParaRPr lang="en-GB" dirty="0">
              <a:solidFill>
                <a:srgbClr val="040C28"/>
              </a:solidFill>
              <a:latin typeface="Circular Std Book" panose="020B0604020101020102" pitchFamily="34" charset="77"/>
              <a:cs typeface="Circular Std Book" panose="020B0604020101020102" pitchFamily="34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40C28"/>
                </a:solidFill>
                <a:latin typeface="Circular Std Book" panose="020B0604020101020102" pitchFamily="34" charset="77"/>
                <a:cs typeface="Circular Std Book" panose="020B0604020101020102" pitchFamily="34" charset="77"/>
              </a:rPr>
              <a:t>Looking at regional delicacies (PDO products)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rgbClr val="040C28"/>
              </a:solidFill>
              <a:latin typeface="Circular Std Book" panose="020B0604020101020102" pitchFamily="34" charset="77"/>
              <a:cs typeface="Circular Std Book" panose="020B0604020101020102" pitchFamily="34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40C28"/>
                </a:solidFill>
                <a:latin typeface="Circular Std Book" panose="020B0604020101020102" pitchFamily="34" charset="77"/>
                <a:cs typeface="Circular Std Book" panose="020B0604020101020102" pitchFamily="34" charset="77"/>
              </a:rPr>
              <a:t>Calculating source-specific inflation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rgbClr val="040C28"/>
              </a:solidFill>
              <a:latin typeface="Circular Std Book" panose="020B0604020101020102" pitchFamily="34" charset="77"/>
              <a:cs typeface="Circular Std Book" panose="020B0604020101020102" pitchFamily="34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latin typeface="Circular Std Book" panose="020B0604020101020102" pitchFamily="34" charset="77"/>
              <a:cs typeface="Circular Std Book" panose="020B0604020101020102" pitchFamily="34" charset="77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B9B3CDA0-CAB9-F778-029F-064BC56D1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27" y="340080"/>
            <a:ext cx="10515600" cy="1325563"/>
          </a:xfrm>
          <a:noFill/>
        </p:spPr>
        <p:txBody>
          <a:bodyPr>
            <a:normAutofit/>
          </a:bodyPr>
          <a:lstStyle/>
          <a:p>
            <a:r>
              <a:rPr lang="en-GB" sz="5400" dirty="0">
                <a:solidFill>
                  <a:srgbClr val="122B39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Scraping Prices</a:t>
            </a:r>
            <a:r>
              <a:rPr lang="en-GB" sz="72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  <a:endParaRPr lang="en-GB" dirty="0">
              <a:solidFill>
                <a:srgbClr val="F4C245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5038FA0-6A12-67C4-9CFD-1B084C23C8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381" y="1854493"/>
            <a:ext cx="5592510" cy="3149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4951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E2FE8-D24E-41DE-AA78-81A6ECA35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27" y="340080"/>
            <a:ext cx="10515600" cy="1325563"/>
          </a:xfrm>
          <a:solidFill>
            <a:srgbClr val="122B39"/>
          </a:solidFill>
        </p:spPr>
        <p:txBody>
          <a:bodyPr>
            <a:normAutofit/>
          </a:bodyPr>
          <a:lstStyle/>
          <a:p>
            <a:r>
              <a:rPr lang="en-GB" sz="54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Code-along</a:t>
            </a:r>
            <a:r>
              <a:rPr lang="en-GB" sz="72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  <a:endParaRPr lang="en-GB" dirty="0">
              <a:solidFill>
                <a:srgbClr val="F4C245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369C8A5-0D95-F377-594C-70CA44D55B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127" y="1510353"/>
            <a:ext cx="11278359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GB" sz="24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In this workshop, we’ll try and scrape prices from a British retailer. </a:t>
            </a:r>
            <a:endParaRPr lang="en-GB" sz="2400" dirty="0">
              <a:solidFill>
                <a:srgbClr val="F4C245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A32AD335-BA73-95AA-F541-FCD78D42A3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127" y="2166582"/>
            <a:ext cx="4697746" cy="4444455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73027F-2B0A-5D32-AD7B-60D6179F0A4B}"/>
              </a:ext>
            </a:extLst>
          </p:cNvPr>
          <p:cNvSpPr txBox="1">
            <a:spLocks/>
          </p:cNvSpPr>
          <p:nvPr/>
        </p:nvSpPr>
        <p:spPr>
          <a:xfrm>
            <a:off x="5689514" y="3068184"/>
            <a:ext cx="639539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Open </a:t>
            </a:r>
            <a:r>
              <a:rPr lang="en-GB" dirty="0" err="1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Scraping.ipynb</a:t>
            </a:r>
            <a:r>
              <a:rPr lang="en-GB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</a:t>
            </a: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at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GB" dirty="0" err="1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tinyurl.com</a:t>
            </a: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/2xw9tdus</a:t>
            </a:r>
          </a:p>
        </p:txBody>
      </p:sp>
    </p:spTree>
    <p:extLst>
      <p:ext uri="{BB962C8B-B14F-4D97-AF65-F5344CB8AC3E}">
        <p14:creationId xmlns:p14="http://schemas.microsoft.com/office/powerpoint/2010/main" val="25044482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E3BD00-ED9D-E3C2-0E7D-7D12ED587B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flying, outdoor object, web&#10;&#10;Description automatically generated">
            <a:extLst>
              <a:ext uri="{FF2B5EF4-FFF2-40B4-BE49-F238E27FC236}">
                <a16:creationId xmlns:a16="http://schemas.microsoft.com/office/drawing/2014/main" id="{3043D269-1F4C-32FD-7D77-F315A9457B1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73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1126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E2FE8-D24E-41DE-AA78-81A6ECA35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27" y="340080"/>
            <a:ext cx="10515600" cy="1325563"/>
          </a:xfrm>
          <a:solidFill>
            <a:srgbClr val="122B39"/>
          </a:solidFill>
        </p:spPr>
        <p:txBody>
          <a:bodyPr>
            <a:normAutofit/>
          </a:bodyPr>
          <a:lstStyle/>
          <a:p>
            <a:r>
              <a:rPr lang="en-GB" sz="54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Today</a:t>
            </a:r>
            <a:r>
              <a:rPr lang="en-GB" sz="54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9B5234-01FB-4BC1-8F08-B28C710CCE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127" y="1867500"/>
            <a:ext cx="11445948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Today we scraped prices from Marks and </a:t>
            </a:r>
            <a:r>
              <a:rPr lang="en-GB" dirty="0" err="1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Spencers</a:t>
            </a: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by: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Requesting HTML with the </a:t>
            </a:r>
            <a:r>
              <a:rPr lang="en-GB" dirty="0">
                <a:solidFill>
                  <a:schemeClr val="accent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Requests</a:t>
            </a: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module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Extracting data with </a:t>
            </a:r>
            <a:r>
              <a:rPr lang="en-GB" dirty="0" err="1">
                <a:solidFill>
                  <a:schemeClr val="accent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BeautifulSoup</a:t>
            </a:r>
            <a:endParaRPr lang="en-GB" dirty="0">
              <a:solidFill>
                <a:schemeClr val="accent4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Cleaning data with </a:t>
            </a:r>
            <a:r>
              <a:rPr lang="en-GB" dirty="0">
                <a:solidFill>
                  <a:schemeClr val="accent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Pandas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Scraping most modern websites is more complicated!</a:t>
            </a:r>
            <a:endParaRPr lang="en-GB" dirty="0">
              <a:solidFill>
                <a:schemeClr val="accent4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49262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E2FE8-D24E-41DE-AA78-81A6ECA35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27" y="340080"/>
            <a:ext cx="10515600" cy="1325563"/>
          </a:xfrm>
          <a:solidFill>
            <a:srgbClr val="122B39"/>
          </a:solidFill>
        </p:spPr>
        <p:txBody>
          <a:bodyPr>
            <a:normAutofit/>
          </a:bodyPr>
          <a:lstStyle/>
          <a:p>
            <a:r>
              <a:rPr lang="en-GB" sz="54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Today</a:t>
            </a:r>
            <a:r>
              <a:rPr lang="en-GB" sz="54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5BAF97-84F0-EC2C-9625-E591BB4D3F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381" y="1449524"/>
            <a:ext cx="6729101" cy="4833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6105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E2FE8-D24E-41DE-AA78-81A6ECA35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27" y="340080"/>
            <a:ext cx="10515600" cy="1325563"/>
          </a:xfrm>
          <a:solidFill>
            <a:srgbClr val="122B39"/>
          </a:solidFill>
        </p:spPr>
        <p:txBody>
          <a:bodyPr>
            <a:normAutofit/>
          </a:bodyPr>
          <a:lstStyle/>
          <a:p>
            <a:r>
              <a:rPr lang="en-GB" sz="54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It gets more complicated</a:t>
            </a:r>
            <a:r>
              <a:rPr lang="en-GB" sz="54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...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9B5234-01FB-4BC1-8F08-B28C710CCE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126" y="1867500"/>
            <a:ext cx="11797343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Most modern websites are more difficult: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Some require interaction (e.g. </a:t>
            </a:r>
            <a:r>
              <a:rPr lang="en-GB" dirty="0">
                <a:solidFill>
                  <a:schemeClr val="accent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infinite scroll </a:t>
            </a: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w/ JavaScript)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Some load data with JavaScript on the page </a:t>
            </a:r>
            <a:endParaRPr lang="en-GB" dirty="0">
              <a:solidFill>
                <a:schemeClr val="accent4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Some verify the browser (e.g. </a:t>
            </a:r>
            <a:r>
              <a:rPr lang="en-GB" dirty="0">
                <a:solidFill>
                  <a:schemeClr val="accent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Captchas</a:t>
            </a: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and verification code)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This means you can’t always rely on </a:t>
            </a:r>
            <a:r>
              <a:rPr lang="en-GB" dirty="0">
                <a:solidFill>
                  <a:schemeClr val="accent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Requests</a:t>
            </a: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only. </a:t>
            </a:r>
            <a:endParaRPr lang="en-GB" dirty="0">
              <a:solidFill>
                <a:schemeClr val="accent4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41785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E2FE8-D24E-41DE-AA78-81A6ECA35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27" y="340080"/>
            <a:ext cx="10515600" cy="1325563"/>
          </a:xfrm>
          <a:solidFill>
            <a:srgbClr val="122B39"/>
          </a:solidFill>
        </p:spPr>
        <p:txBody>
          <a:bodyPr>
            <a:normAutofit/>
          </a:bodyPr>
          <a:lstStyle/>
          <a:p>
            <a:r>
              <a:rPr lang="en-GB" sz="54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Where to go from here</a:t>
            </a:r>
            <a:r>
              <a:rPr lang="en-GB" sz="54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9B5234-01FB-4BC1-8F08-B28C710CCE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126" y="1867500"/>
            <a:ext cx="11797343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If you want to try more scraping: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en-GB" dirty="0">
                <a:solidFill>
                  <a:schemeClr val="accent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Selenium </a:t>
            </a: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lets you control a real browser – much harder to block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Try automating and controlling </a:t>
            </a:r>
            <a:r>
              <a:rPr lang="en-GB" dirty="0">
                <a:solidFill>
                  <a:schemeClr val="accent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proxies</a:t>
            </a: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– avoid requests from 1 </a:t>
            </a:r>
            <a:r>
              <a:rPr lang="en-GB" dirty="0" err="1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ip</a:t>
            </a: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Examine closely websites’ structure. How do they </a:t>
            </a:r>
            <a:r>
              <a:rPr lang="en-GB" dirty="0">
                <a:solidFill>
                  <a:schemeClr val="accent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request</a:t>
            </a: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data?</a:t>
            </a:r>
          </a:p>
        </p:txBody>
      </p:sp>
    </p:spTree>
    <p:extLst>
      <p:ext uri="{BB962C8B-B14F-4D97-AF65-F5344CB8AC3E}">
        <p14:creationId xmlns:p14="http://schemas.microsoft.com/office/powerpoint/2010/main" val="29207966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E3BD00-ED9D-E3C2-0E7D-7D12ED587B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flying, outdoor object, web&#10;&#10;Description automatically generated">
            <a:extLst>
              <a:ext uri="{FF2B5EF4-FFF2-40B4-BE49-F238E27FC236}">
                <a16:creationId xmlns:a16="http://schemas.microsoft.com/office/drawing/2014/main" id="{3043D269-1F4C-32FD-7D77-F315A9457B1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73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498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C04B1BCC-A90E-4957-8C7D-0153633F146C}"/>
              </a:ext>
            </a:extLst>
          </p:cNvPr>
          <p:cNvSpPr txBox="1">
            <a:spLocks/>
          </p:cNvSpPr>
          <p:nvPr/>
        </p:nvSpPr>
        <p:spPr>
          <a:xfrm>
            <a:off x="107877" y="159105"/>
            <a:ext cx="7978848" cy="869595"/>
          </a:xfrm>
          <a:prstGeom prst="rect">
            <a:avLst/>
          </a:prstGeom>
          <a:solidFill>
            <a:srgbClr val="122B39"/>
          </a:solidFill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Data</a:t>
            </a:r>
            <a:r>
              <a:rPr lang="en-GB" sz="48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  <a:endParaRPr kumimoji="0" lang="en-GB" sz="4800" b="0" i="0" u="none" strike="noStrike" kern="1200" cap="none" spc="0" normalizeH="0" baseline="0" noProof="0" dirty="0">
              <a:ln>
                <a:noFill/>
              </a:ln>
              <a:solidFill>
                <a:srgbClr val="F4C245"/>
              </a:solidFill>
              <a:effectLst/>
              <a:uLnTx/>
              <a:uFillTx/>
              <a:latin typeface="Circular Std Book" panose="020B0604020101020102" pitchFamily="34" charset="0"/>
              <a:ea typeface="+mj-ea"/>
              <a:cs typeface="Circular Std Book" panose="020B0604020101020102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9DF5236-9D4F-11EC-6799-80BF3F71D8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9270" y="1683834"/>
            <a:ext cx="2377108" cy="349033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B42EF6E-DA88-5061-4B7B-8BE06842F33D}"/>
              </a:ext>
            </a:extLst>
          </p:cNvPr>
          <p:cNvSpPr txBox="1"/>
          <p:nvPr/>
        </p:nvSpPr>
        <p:spPr>
          <a:xfrm>
            <a:off x="2415252" y="5035665"/>
            <a:ext cx="209541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600" b="1" dirty="0">
                <a:solidFill>
                  <a:prstClr val="white"/>
                </a:solidFill>
                <a:latin typeface="Circular Std Book" panose="020B0604020101020102" pitchFamily="34" charset="77"/>
                <a:cs typeface="Circular Std Book" panose="020B0604020101020102" pitchFamily="34" charset="77"/>
              </a:rPr>
              <a:t>Structured Files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(e.g. Excel, CSV, JSON)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CE5D239-137F-7447-D0A7-E99D53EC66EE}"/>
              </a:ext>
            </a:extLst>
          </p:cNvPr>
          <p:cNvGrpSpPr/>
          <p:nvPr/>
        </p:nvGrpSpPr>
        <p:grpSpPr>
          <a:xfrm>
            <a:off x="7327851" y="1806079"/>
            <a:ext cx="2095554" cy="3245839"/>
            <a:chOff x="2376222" y="1600256"/>
            <a:chExt cx="2095554" cy="3245839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6A16984-35F8-29B9-6C27-42F707AEF8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76222" y="1600256"/>
              <a:ext cx="2095554" cy="118755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9377D45-15E3-1DF3-5DF8-98327046C32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76222" y="2787806"/>
              <a:ext cx="2095417" cy="969178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BD2F889-4174-9DE9-2C3B-11BCD3AFDF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27781"/>
            <a:stretch/>
          </p:blipFill>
          <p:spPr>
            <a:xfrm>
              <a:off x="2376222" y="3756984"/>
              <a:ext cx="2095417" cy="1089111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483C8CCF-7642-28BB-DF0F-AD4E2DB15503}"/>
              </a:ext>
            </a:extLst>
          </p:cNvPr>
          <p:cNvSpPr txBox="1"/>
          <p:nvPr/>
        </p:nvSpPr>
        <p:spPr>
          <a:xfrm>
            <a:off x="7327851" y="5035665"/>
            <a:ext cx="209541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600" b="1" dirty="0">
                <a:solidFill>
                  <a:prstClr val="white"/>
                </a:solidFill>
                <a:latin typeface="Circular Std Book" panose="020B0604020101020102" pitchFamily="34" charset="77"/>
                <a:cs typeface="Circular Std Book" panose="020B0604020101020102" pitchFamily="34" charset="77"/>
              </a:rPr>
              <a:t>APIs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(e.g. ONS, ECO, FRED)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D900D03-67D9-0BC4-14FA-F354F6C9A874}"/>
              </a:ext>
            </a:extLst>
          </p:cNvPr>
          <p:cNvSpPr txBox="1"/>
          <p:nvPr/>
        </p:nvSpPr>
        <p:spPr>
          <a:xfrm>
            <a:off x="2365072" y="5727844"/>
            <a:ext cx="70581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>
                <a:solidFill>
                  <a:prstClr val="white"/>
                </a:solidFill>
                <a:latin typeface="Circular Std Book" panose="020B0604020101020102" pitchFamily="34" charset="77"/>
                <a:cs typeface="Circular Std Book" panose="020B0604020101020102" pitchFamily="34" charset="77"/>
              </a:rPr>
              <a:t>But what do we do when the data we want isn’t available?</a:t>
            </a:r>
            <a:endParaRPr kumimoji="0" lang="en-GB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ircular Std Book" panose="020B0604020101020102" pitchFamily="34" charset="77"/>
              <a:cs typeface="Circular Std Book" panose="020B0604020101020102" pitchFamily="34" charset="7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7A4C86-274E-F295-809D-CD8CB6C93E93}"/>
              </a:ext>
            </a:extLst>
          </p:cNvPr>
          <p:cNvSpPr txBox="1"/>
          <p:nvPr/>
        </p:nvSpPr>
        <p:spPr>
          <a:xfrm>
            <a:off x="199876" y="948241"/>
            <a:ext cx="813672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2400" dirty="0">
              <a:solidFill>
                <a:prstClr val="white"/>
              </a:solidFill>
              <a:latin typeface="Circular Std Book" panose="020B0604020101020102" pitchFamily="34" charset="77"/>
              <a:cs typeface="Circular Std Book" panose="020B0604020101020102" pitchFamily="34" charset="7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2400" dirty="0">
                <a:solidFill>
                  <a:prstClr val="white"/>
                </a:solidFill>
                <a:latin typeface="Circular Std Book" panose="020B0604020101020102" pitchFamily="34" charset="77"/>
                <a:cs typeface="Circular Std Book" panose="020B0604020101020102" pitchFamily="34" charset="77"/>
              </a:rPr>
              <a:t>Data, when we’re lucky:</a:t>
            </a: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ircular Std Book" panose="020B0604020101020102" pitchFamily="34" charset="77"/>
              <a:cs typeface="Circular Std Book" panose="020B0604020101020102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586143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C04B1BCC-A90E-4957-8C7D-0153633F146C}"/>
              </a:ext>
            </a:extLst>
          </p:cNvPr>
          <p:cNvSpPr txBox="1">
            <a:spLocks/>
          </p:cNvSpPr>
          <p:nvPr/>
        </p:nvSpPr>
        <p:spPr>
          <a:xfrm>
            <a:off x="107877" y="159105"/>
            <a:ext cx="7978848" cy="869595"/>
          </a:xfrm>
          <a:prstGeom prst="rect">
            <a:avLst/>
          </a:prstGeom>
          <a:solidFill>
            <a:srgbClr val="122B39"/>
          </a:solidFill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Data</a:t>
            </a:r>
            <a:r>
              <a:rPr lang="en-GB" sz="48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  <a:endParaRPr kumimoji="0" lang="en-GB" sz="4800" b="0" i="0" u="none" strike="noStrike" kern="1200" cap="none" spc="0" normalizeH="0" baseline="0" noProof="0" dirty="0">
              <a:ln>
                <a:noFill/>
              </a:ln>
              <a:solidFill>
                <a:srgbClr val="F4C245"/>
              </a:solidFill>
              <a:effectLst/>
              <a:uLnTx/>
              <a:uFillTx/>
              <a:latin typeface="Circular Std Book" panose="020B0604020101020102" pitchFamily="34" charset="0"/>
              <a:ea typeface="+mj-ea"/>
              <a:cs typeface="Circular Std Book" panose="020B0604020101020102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B21BDD2-1565-0276-6751-6A4D74B27C23}"/>
              </a:ext>
            </a:extLst>
          </p:cNvPr>
          <p:cNvSpPr txBox="1"/>
          <p:nvPr/>
        </p:nvSpPr>
        <p:spPr>
          <a:xfrm>
            <a:off x="199876" y="948241"/>
            <a:ext cx="813672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2400" dirty="0">
              <a:solidFill>
                <a:prstClr val="white"/>
              </a:solidFill>
              <a:latin typeface="Circular Std Book" panose="020B0604020101020102" pitchFamily="34" charset="77"/>
              <a:cs typeface="Circular Std Book" panose="020B0604020101020102" pitchFamily="34" charset="7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2400" dirty="0">
                <a:solidFill>
                  <a:prstClr val="white"/>
                </a:solidFill>
                <a:latin typeface="Circular Std Book" panose="020B0604020101020102" pitchFamily="34" charset="77"/>
                <a:cs typeface="Circular Std Book" panose="020B0604020101020102" pitchFamily="34" charset="77"/>
              </a:rPr>
              <a:t>What if we want</a:t>
            </a: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ircular Std Book" panose="020B0604020101020102" pitchFamily="34" charset="77"/>
              <a:cs typeface="Circular Std Book" panose="020B0604020101020102" pitchFamily="34" charset="77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3812937-F760-CF64-7463-E4D64AF3FF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4262" y="2112923"/>
            <a:ext cx="3341982" cy="378583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93D580C-6F54-26FE-52DB-61B0597550D2}"/>
              </a:ext>
            </a:extLst>
          </p:cNvPr>
          <p:cNvSpPr txBox="1"/>
          <p:nvPr/>
        </p:nvSpPr>
        <p:spPr>
          <a:xfrm>
            <a:off x="1274262" y="5863750"/>
            <a:ext cx="326487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600" b="1" dirty="0">
                <a:solidFill>
                  <a:prstClr val="white"/>
                </a:solidFill>
                <a:latin typeface="Circular Std Book" panose="020B0604020101020102" pitchFamily="34" charset="77"/>
                <a:cs typeface="Circular Std Book" panose="020B0604020101020102" pitchFamily="34" charset="77"/>
              </a:rPr>
              <a:t>Data from Wikipedia?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B43EA8C-A049-C984-8913-92BF3F8873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4590" y="2117240"/>
            <a:ext cx="3079147" cy="379251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2A85460-F9B1-19BC-2114-192C04226E7D}"/>
              </a:ext>
            </a:extLst>
          </p:cNvPr>
          <p:cNvSpPr txBox="1"/>
          <p:nvPr/>
        </p:nvSpPr>
        <p:spPr>
          <a:xfrm>
            <a:off x="4678524" y="5909759"/>
            <a:ext cx="294578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600" b="1" dirty="0">
                <a:solidFill>
                  <a:prstClr val="white"/>
                </a:solidFill>
                <a:latin typeface="Circular Std Book" panose="020B0604020101020102" pitchFamily="34" charset="77"/>
                <a:cs typeface="Circular Std Book" panose="020B0604020101020102" pitchFamily="34" charset="77"/>
              </a:rPr>
              <a:t>News and Media?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34FD5C9-12B1-D198-5C5D-2379C283A1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8524" y="2111714"/>
            <a:ext cx="3216066" cy="383321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A3417F0-EC64-A19A-1D75-5660569971EF}"/>
              </a:ext>
            </a:extLst>
          </p:cNvPr>
          <p:cNvSpPr txBox="1"/>
          <p:nvPr/>
        </p:nvSpPr>
        <p:spPr>
          <a:xfrm>
            <a:off x="7894590" y="5909759"/>
            <a:ext cx="294578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600" b="1" dirty="0">
                <a:solidFill>
                  <a:prstClr val="white"/>
                </a:solidFill>
                <a:latin typeface="Circular Std Book" panose="020B0604020101020102" pitchFamily="34" charset="77"/>
                <a:cs typeface="Circular Std Book" panose="020B0604020101020102" pitchFamily="34" charset="77"/>
              </a:rPr>
              <a:t>Prices from Supermarkets?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93058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E2FE8-D24E-41DE-AA78-81A6ECA35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27" y="340080"/>
            <a:ext cx="10515600" cy="1325563"/>
          </a:xfrm>
          <a:solidFill>
            <a:srgbClr val="122B39"/>
          </a:solidFill>
        </p:spPr>
        <p:txBody>
          <a:bodyPr>
            <a:normAutofit/>
          </a:bodyPr>
          <a:lstStyle/>
          <a:p>
            <a:r>
              <a:rPr lang="en-GB" sz="54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Scraping</a:t>
            </a:r>
            <a:r>
              <a:rPr lang="en-GB" sz="72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  <a:endParaRPr lang="en-GB" dirty="0">
              <a:solidFill>
                <a:srgbClr val="F4C245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9B5234-01FB-4BC1-8F08-B28C710CCE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127" y="1762224"/>
            <a:ext cx="11445948" cy="43513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The </a:t>
            </a:r>
            <a:r>
              <a:rPr lang="en-GB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automated</a:t>
            </a: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extraction of data from websites</a:t>
            </a:r>
          </a:p>
          <a:p>
            <a:pPr>
              <a:lnSpc>
                <a:spcPct val="150000"/>
              </a:lnSpc>
            </a:pP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Parsing </a:t>
            </a:r>
            <a:r>
              <a:rPr lang="en-GB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HTML </a:t>
            </a: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to find data</a:t>
            </a:r>
          </a:p>
          <a:p>
            <a:pPr>
              <a:lnSpc>
                <a:spcPct val="150000"/>
              </a:lnSpc>
            </a:pP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Scraping the HTML source. </a:t>
            </a:r>
            <a:r>
              <a:rPr lang="en-GB" dirty="0">
                <a:solidFill>
                  <a:srgbClr val="20CDB8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Easy</a:t>
            </a: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 </a:t>
            </a:r>
            <a:r>
              <a:rPr lang="en-GB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Automated</a:t>
            </a: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Scraping HTML pages generated on-the-fly with JavaScript.</a:t>
            </a:r>
          </a:p>
          <a:p>
            <a:pPr lvl="1">
              <a:lnSpc>
                <a:spcPct val="150000"/>
              </a:lnSpc>
            </a:pPr>
            <a:r>
              <a:rPr lang="en-GB" dirty="0">
                <a:solidFill>
                  <a:srgbClr val="20CDB8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Hard</a:t>
            </a: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 Only </a:t>
            </a:r>
            <a:r>
              <a:rPr lang="en-GB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zombie browser </a:t>
            </a: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works, and only in some cases.</a:t>
            </a:r>
            <a:endParaRPr lang="en-GB" dirty="0">
              <a:solidFill>
                <a:srgbClr val="F4C245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9ED298-D2B1-D09B-A05B-A38114CD9DDD}"/>
              </a:ext>
            </a:extLst>
          </p:cNvPr>
          <p:cNvSpPr txBox="1"/>
          <p:nvPr/>
        </p:nvSpPr>
        <p:spPr>
          <a:xfrm>
            <a:off x="584127" y="6210144"/>
            <a:ext cx="934833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hiQ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labs vs. LinkedIn, 2019, US Court of Appeals for the Ninth Circuit, 17-16783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LinkedIn vs.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hiQ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labs, 2021, US Supreme Court, 19-1116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087484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E2FE8-D24E-41DE-AA78-81A6ECA35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27" y="340080"/>
            <a:ext cx="10515600" cy="1325563"/>
          </a:xfrm>
          <a:solidFill>
            <a:srgbClr val="122B39"/>
          </a:solidFill>
        </p:spPr>
        <p:txBody>
          <a:bodyPr>
            <a:normAutofit/>
          </a:bodyPr>
          <a:lstStyle/>
          <a:p>
            <a:r>
              <a:rPr lang="en-GB" sz="54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Scraping</a:t>
            </a:r>
            <a:r>
              <a:rPr lang="en-GB" sz="72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  <a:endParaRPr lang="en-GB" dirty="0">
              <a:solidFill>
                <a:srgbClr val="F4C245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9B5234-01FB-4BC1-8F08-B28C710CCE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127" y="1762224"/>
            <a:ext cx="11445948" cy="43513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GB" dirty="0">
                <a:solidFill>
                  <a:schemeClr val="bg1">
                    <a:alpha val="17773"/>
                  </a:schemeClr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The </a:t>
            </a:r>
            <a:r>
              <a:rPr lang="en-GB" dirty="0">
                <a:solidFill>
                  <a:srgbClr val="36B7B4">
                    <a:alpha val="17773"/>
                  </a:srgbClr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automated</a:t>
            </a:r>
            <a:r>
              <a:rPr lang="en-GB" dirty="0">
                <a:solidFill>
                  <a:schemeClr val="bg1">
                    <a:alpha val="17773"/>
                  </a:schemeClr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extraction of data from websites</a:t>
            </a:r>
          </a:p>
          <a:p>
            <a:pPr>
              <a:lnSpc>
                <a:spcPct val="150000"/>
              </a:lnSpc>
            </a:pPr>
            <a:r>
              <a:rPr lang="en-GB" dirty="0">
                <a:solidFill>
                  <a:schemeClr val="bg1">
                    <a:alpha val="17773"/>
                  </a:schemeClr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Parsing </a:t>
            </a:r>
            <a:r>
              <a:rPr lang="en-GB" dirty="0">
                <a:solidFill>
                  <a:srgbClr val="36B7B4">
                    <a:alpha val="17773"/>
                  </a:srgbClr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HTML </a:t>
            </a:r>
            <a:r>
              <a:rPr lang="en-GB" dirty="0">
                <a:solidFill>
                  <a:schemeClr val="bg1">
                    <a:alpha val="17773"/>
                  </a:schemeClr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to find data</a:t>
            </a:r>
          </a:p>
          <a:p>
            <a:pPr>
              <a:lnSpc>
                <a:spcPct val="150000"/>
              </a:lnSpc>
            </a:pPr>
            <a:r>
              <a:rPr lang="en-GB" dirty="0">
                <a:solidFill>
                  <a:schemeClr val="bg1">
                    <a:alpha val="17773"/>
                  </a:schemeClr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Scraping the HTML source. </a:t>
            </a:r>
            <a:r>
              <a:rPr lang="en-GB" dirty="0">
                <a:solidFill>
                  <a:srgbClr val="20CDB8">
                    <a:alpha val="17773"/>
                  </a:srgbClr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Easy</a:t>
            </a:r>
            <a:r>
              <a:rPr lang="en-GB" dirty="0">
                <a:solidFill>
                  <a:schemeClr val="bg1">
                    <a:alpha val="17773"/>
                  </a:schemeClr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 </a:t>
            </a:r>
            <a:r>
              <a:rPr lang="en-GB" dirty="0">
                <a:solidFill>
                  <a:srgbClr val="F4C245">
                    <a:alpha val="17773"/>
                  </a:srgbClr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Automated</a:t>
            </a:r>
            <a:r>
              <a:rPr lang="en-GB" dirty="0">
                <a:solidFill>
                  <a:schemeClr val="bg1">
                    <a:alpha val="17773"/>
                  </a:schemeClr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GB" dirty="0">
                <a:solidFill>
                  <a:schemeClr val="bg1">
                    <a:alpha val="17773"/>
                  </a:schemeClr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Scraping HTML pages generated on-the-fly with JavaScript.</a:t>
            </a:r>
          </a:p>
          <a:p>
            <a:pPr lvl="1">
              <a:lnSpc>
                <a:spcPct val="150000"/>
              </a:lnSpc>
            </a:pPr>
            <a:r>
              <a:rPr lang="en-GB" dirty="0">
                <a:solidFill>
                  <a:srgbClr val="20CDB8">
                    <a:alpha val="17773"/>
                  </a:srgbClr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Hard</a:t>
            </a:r>
            <a:r>
              <a:rPr lang="en-GB" dirty="0">
                <a:solidFill>
                  <a:schemeClr val="bg1">
                    <a:alpha val="17773"/>
                  </a:schemeClr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 Only </a:t>
            </a:r>
            <a:r>
              <a:rPr lang="en-GB" dirty="0">
                <a:solidFill>
                  <a:srgbClr val="F4C245">
                    <a:alpha val="17773"/>
                  </a:srgbClr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zombie browser </a:t>
            </a:r>
            <a:r>
              <a:rPr lang="en-GB" dirty="0">
                <a:solidFill>
                  <a:schemeClr val="bg1">
                    <a:alpha val="17773"/>
                  </a:schemeClr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works, and only in some cases.</a:t>
            </a:r>
            <a:endParaRPr lang="en-GB" dirty="0">
              <a:solidFill>
                <a:srgbClr val="F4C245">
                  <a:alpha val="17773"/>
                </a:srgbClr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9ED298-D2B1-D09B-A05B-A38114CD9DDD}"/>
              </a:ext>
            </a:extLst>
          </p:cNvPr>
          <p:cNvSpPr txBox="1"/>
          <p:nvPr/>
        </p:nvSpPr>
        <p:spPr>
          <a:xfrm>
            <a:off x="584127" y="6210144"/>
            <a:ext cx="934833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hiQ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labs vs. LinkedIn, 2019, US Court of Appeals for the Ninth Circuit, 17-16783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LinkedIn vs.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hiQ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labs, 2021, US Supreme Court, 19-1116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E831504-4D69-065B-6F64-16F137D3CAB7}"/>
              </a:ext>
            </a:extLst>
          </p:cNvPr>
          <p:cNvSpPr txBox="1">
            <a:spLocks/>
          </p:cNvSpPr>
          <p:nvPr/>
        </p:nvSpPr>
        <p:spPr>
          <a:xfrm>
            <a:off x="584127" y="1772304"/>
            <a:ext cx="1144594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en-GB" dirty="0">
              <a:solidFill>
                <a:schemeClr val="bg1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>
              <a:lnSpc>
                <a:spcPct val="150000"/>
              </a:lnSpc>
            </a:pPr>
            <a:endParaRPr lang="en-GB" dirty="0">
              <a:solidFill>
                <a:schemeClr val="bg1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>
              <a:lnSpc>
                <a:spcPct val="150000"/>
              </a:lnSpc>
            </a:pP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Scraping the HTML source. </a:t>
            </a:r>
            <a:r>
              <a:rPr lang="en-GB" dirty="0">
                <a:solidFill>
                  <a:srgbClr val="20CDB8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Easy</a:t>
            </a: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 </a:t>
            </a:r>
            <a:r>
              <a:rPr lang="en-GB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Automated</a:t>
            </a: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557214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E2FE8-D24E-41DE-AA78-81A6ECA35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27" y="340080"/>
            <a:ext cx="10515600" cy="1325563"/>
          </a:xfrm>
          <a:solidFill>
            <a:srgbClr val="122B39"/>
          </a:solidFill>
        </p:spPr>
        <p:txBody>
          <a:bodyPr>
            <a:normAutofit/>
          </a:bodyPr>
          <a:lstStyle/>
          <a:p>
            <a:r>
              <a:rPr lang="en-GB" sz="54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Parsing HTML</a:t>
            </a:r>
            <a:r>
              <a:rPr lang="en-GB" sz="54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9B5234-01FB-4BC1-8F08-B28C710CCE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127" y="1817576"/>
            <a:ext cx="11445948" cy="43513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(Almost) all the data displayed on websites is found in the HTML</a:t>
            </a:r>
          </a:p>
          <a:p>
            <a:pPr>
              <a:lnSpc>
                <a:spcPct val="150000"/>
              </a:lnSpc>
            </a:pP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We can </a:t>
            </a:r>
            <a:r>
              <a:rPr lang="en-GB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extract </a:t>
            </a: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data by searching the HTML</a:t>
            </a:r>
            <a:endParaRPr lang="en-GB" dirty="0">
              <a:solidFill>
                <a:srgbClr val="36B7B4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>
              <a:lnSpc>
                <a:spcPct val="150000"/>
              </a:lnSpc>
            </a:pPr>
            <a:r>
              <a:rPr lang="en-GB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Everything is defined in the HTML, we just have to find it</a:t>
            </a:r>
            <a:endParaRPr lang="en-GB" dirty="0">
              <a:solidFill>
                <a:schemeClr val="bg1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00940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E2FE8-D24E-41DE-AA78-81A6ECA35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27" y="340080"/>
            <a:ext cx="10515600" cy="1325563"/>
          </a:xfrm>
          <a:solidFill>
            <a:srgbClr val="122B39"/>
          </a:solidFill>
        </p:spPr>
        <p:txBody>
          <a:bodyPr>
            <a:normAutofit/>
          </a:bodyPr>
          <a:lstStyle/>
          <a:p>
            <a:r>
              <a:rPr lang="en-GB" sz="54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HTML: a primer</a:t>
            </a:r>
            <a:r>
              <a:rPr lang="en-GB" sz="72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  <a:endParaRPr lang="en-GB" dirty="0">
              <a:solidFill>
                <a:srgbClr val="F4C245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369C8A5-0D95-F377-594C-70CA44D55B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127" y="1510353"/>
            <a:ext cx="10169655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GB" sz="24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Everything you see on a website is contained in the HTML:</a:t>
            </a:r>
          </a:p>
          <a:p>
            <a:pPr>
              <a:lnSpc>
                <a:spcPct val="150000"/>
              </a:lnSpc>
            </a:pPr>
            <a:r>
              <a:rPr lang="en-GB" sz="24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&lt;tags&gt; </a:t>
            </a:r>
            <a:r>
              <a:rPr lang="en-GB" sz="24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define elements on the page (</a:t>
            </a:r>
            <a:r>
              <a:rPr lang="en-GB" sz="24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&lt;h1&gt;, &lt;p&gt;, &lt;</a:t>
            </a:r>
            <a:r>
              <a:rPr lang="en-GB" sz="2400" dirty="0" err="1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img</a:t>
            </a:r>
            <a:r>
              <a:rPr lang="en-GB" sz="24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&gt;</a:t>
            </a:r>
            <a:r>
              <a:rPr lang="en-GB" sz="24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GB" sz="24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Tags have attributes (</a:t>
            </a:r>
            <a:r>
              <a:rPr lang="en-GB" sz="24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id, class, </a:t>
            </a:r>
            <a:r>
              <a:rPr lang="en-GB" sz="2400" dirty="0" err="1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src</a:t>
            </a:r>
            <a:r>
              <a:rPr lang="en-GB" sz="24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) </a:t>
            </a:r>
            <a:r>
              <a:rPr lang="en-GB" sz="24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used to define, identify and style them</a:t>
            </a:r>
          </a:p>
          <a:p>
            <a:pPr marL="0" indent="0">
              <a:lnSpc>
                <a:spcPct val="150000"/>
              </a:lnSpc>
              <a:buNone/>
            </a:pPr>
            <a:endParaRPr lang="en-GB" sz="2400" dirty="0">
              <a:solidFill>
                <a:srgbClr val="F4C245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B4835D7-86B9-0FE1-8EA9-A2DAF787BD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127" y="4076047"/>
            <a:ext cx="7772400" cy="2441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8991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E2FE8-D24E-41DE-AA78-81A6ECA35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27" y="340080"/>
            <a:ext cx="10515600" cy="1325563"/>
          </a:xfrm>
          <a:solidFill>
            <a:srgbClr val="122B39"/>
          </a:solidFill>
        </p:spPr>
        <p:txBody>
          <a:bodyPr>
            <a:normAutofit/>
          </a:bodyPr>
          <a:lstStyle/>
          <a:p>
            <a:r>
              <a:rPr lang="en-GB" sz="54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Today</a:t>
            </a:r>
            <a:r>
              <a:rPr lang="en-GB" sz="72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  <a:endParaRPr lang="en-GB" dirty="0">
              <a:solidFill>
                <a:srgbClr val="F4C245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369C8A5-0D95-F377-594C-70CA44D55B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127" y="1510353"/>
            <a:ext cx="11278359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GB" sz="24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In this workshop, we’ll try and scrape prices from a British retailer. We will:</a:t>
            </a:r>
          </a:p>
          <a:p>
            <a:pPr marL="0" indent="0">
              <a:lnSpc>
                <a:spcPct val="150000"/>
              </a:lnSpc>
              <a:buNone/>
            </a:pPr>
            <a:endParaRPr lang="en-GB" sz="2400" dirty="0">
              <a:solidFill>
                <a:srgbClr val="F4C245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A32AD335-BA73-95AA-F541-FCD78D42A3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127" y="2166582"/>
            <a:ext cx="4697746" cy="4444455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19C5D01-11C3-38E3-7E0B-8AE3BD8339BC}"/>
              </a:ext>
            </a:extLst>
          </p:cNvPr>
          <p:cNvSpPr txBox="1">
            <a:spLocks/>
          </p:cNvSpPr>
          <p:nvPr/>
        </p:nvSpPr>
        <p:spPr>
          <a:xfrm>
            <a:off x="5281874" y="2506662"/>
            <a:ext cx="6419976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GB" sz="24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Investigate the page structure with </a:t>
            </a:r>
            <a:r>
              <a:rPr lang="en-GB" sz="24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Inspect Element </a:t>
            </a:r>
          </a:p>
          <a:p>
            <a:pPr>
              <a:lnSpc>
                <a:spcPct val="150000"/>
              </a:lnSpc>
            </a:pPr>
            <a:r>
              <a:rPr lang="en-GB" sz="24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Extract prices with </a:t>
            </a:r>
            <a:r>
              <a:rPr lang="en-GB" sz="2400" dirty="0" err="1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BeautifulSoup</a:t>
            </a:r>
            <a:endParaRPr lang="en-GB" sz="2400" dirty="0">
              <a:solidFill>
                <a:srgbClr val="F4C245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>
              <a:lnSpc>
                <a:spcPct val="150000"/>
              </a:lnSpc>
            </a:pPr>
            <a:r>
              <a:rPr lang="en-GB" sz="24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Start to visualise the data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GB" sz="24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So, why is this useful?</a:t>
            </a:r>
          </a:p>
          <a:p>
            <a:pPr>
              <a:lnSpc>
                <a:spcPct val="150000"/>
              </a:lnSpc>
            </a:pPr>
            <a:endParaRPr lang="en-GB" sz="2400" dirty="0">
              <a:solidFill>
                <a:srgbClr val="F4C245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5972485"/>
      </p:ext>
    </p:extLst>
  </p:cSld>
  <p:clrMapOvr>
    <a:masterClrMapping/>
  </p:clrMapOvr>
</p:sld>
</file>

<file path=ppt/theme/theme1.xml><?xml version="1.0" encoding="utf-8"?>
<a:theme xmlns:a="http://schemas.openxmlformats.org/drawingml/2006/main" name="5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1620</TotalTime>
  <Words>1117</Words>
  <Application>Microsoft Macintosh PowerPoint</Application>
  <PresentationFormat>Widescreen</PresentationFormat>
  <Paragraphs>197</Paragraphs>
  <Slides>27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27</vt:i4>
      </vt:variant>
    </vt:vector>
  </HeadingPairs>
  <TitlesOfParts>
    <vt:vector size="34" baseType="lpstr">
      <vt:lpstr>Arial</vt:lpstr>
      <vt:lpstr>Calibri</vt:lpstr>
      <vt:lpstr>Calibri Light</vt:lpstr>
      <vt:lpstr>Circular Std Book</vt:lpstr>
      <vt:lpstr>Times New Roman</vt:lpstr>
      <vt:lpstr>5_Custom Design</vt:lpstr>
      <vt:lpstr>Office Theme</vt:lpstr>
      <vt:lpstr>PowerPoint Presentation</vt:lpstr>
      <vt:lpstr>Week 9. Data scraping </vt:lpstr>
      <vt:lpstr>PowerPoint Presentation</vt:lpstr>
      <vt:lpstr>PowerPoint Presentation</vt:lpstr>
      <vt:lpstr>Scraping.</vt:lpstr>
      <vt:lpstr>Scraping.</vt:lpstr>
      <vt:lpstr>Parsing HTML.</vt:lpstr>
      <vt:lpstr>HTML: a primer.</vt:lpstr>
      <vt:lpstr>Today.</vt:lpstr>
      <vt:lpstr>Scraping in action.</vt:lpstr>
      <vt:lpstr>Scraping Prices.</vt:lpstr>
      <vt:lpstr>Scraping Prices.</vt:lpstr>
      <vt:lpstr>Scraping Prices.</vt:lpstr>
      <vt:lpstr>Scraping Prices.</vt:lpstr>
      <vt:lpstr>Scraping Prices.</vt:lpstr>
      <vt:lpstr>Scraping Prices.</vt:lpstr>
      <vt:lpstr>Scraping Prices.</vt:lpstr>
      <vt:lpstr>Scraping Prices.</vt:lpstr>
      <vt:lpstr>Scraping Prices.</vt:lpstr>
      <vt:lpstr>Scraping Prices.</vt:lpstr>
      <vt:lpstr>Code-along.</vt:lpstr>
      <vt:lpstr>PowerPoint Presentation</vt:lpstr>
      <vt:lpstr>Today.</vt:lpstr>
      <vt:lpstr>Today.</vt:lpstr>
      <vt:lpstr>It gets more complicated...</vt:lpstr>
      <vt:lpstr>Where to go from here.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Communicating Economics.</dc:title>
  <dc:creator>Xenia Levantis</dc:creator>
  <cp:lastModifiedBy>Finn McEvoy</cp:lastModifiedBy>
  <cp:revision>85</cp:revision>
  <dcterms:created xsi:type="dcterms:W3CDTF">2021-07-20T09:12:48Z</dcterms:created>
  <dcterms:modified xsi:type="dcterms:W3CDTF">2024-03-12T13:13:31Z</dcterms:modified>
</cp:coreProperties>
</file>